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68" r:id="rId3"/>
    <p:sldId id="259" r:id="rId4"/>
    <p:sldId id="269" r:id="rId5"/>
    <p:sldId id="272" r:id="rId6"/>
    <p:sldId id="273" r:id="rId7"/>
    <p:sldId id="274" r:id="rId8"/>
    <p:sldId id="275" r:id="rId9"/>
    <p:sldId id="276" r:id="rId10"/>
    <p:sldId id="278" r:id="rId11"/>
    <p:sldId id="277" r:id="rId12"/>
    <p:sldId id="280" r:id="rId13"/>
    <p:sldId id="281" r:id="rId14"/>
    <p:sldId id="282" r:id="rId15"/>
    <p:sldId id="279" r:id="rId16"/>
  </p:sldIdLst>
  <p:sldSz cx="12192000" cy="6858000"/>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8E"/>
    <a:srgbClr val="35220D"/>
    <a:srgbClr val="600000"/>
    <a:srgbClr val="4D3113"/>
    <a:srgbClr val="00297A"/>
    <a:srgbClr val="283C3C"/>
    <a:srgbClr val="0C1212"/>
    <a:srgbClr val="8600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autoAdjust="0"/>
  </p:normalViewPr>
  <p:slideViewPr>
    <p:cSldViewPr snapToGrid="0">
      <p:cViewPr varScale="1">
        <p:scale>
          <a:sx n="117" d="100"/>
          <a:sy n="117" d="100"/>
        </p:scale>
        <p:origin x="-29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126F749C-B1A1-45F8-A011-94293A77177D}" type="datetimeFigureOut">
              <a:rPr lang="ru-RU" smtClean="0"/>
              <a:t>11.02.2015</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E060169-AB29-42B5-81AA-6E35F93D9C2E}" type="slidenum">
              <a:rPr lang="ru-RU" smtClean="0"/>
              <a:t>‹#›</a:t>
            </a:fld>
            <a:endParaRPr lang="ru-RU"/>
          </a:p>
        </p:txBody>
      </p:sp>
      <p:sp>
        <p:nvSpPr>
          <p:cNvPr id="8" name="Заголовок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26F749C-B1A1-45F8-A011-94293A77177D}" type="datetimeFigureOut">
              <a:rPr lang="ru-RU" smtClean="0"/>
              <a:t>11.02.2015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060169-AB29-42B5-81AA-6E35F93D9C2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9221216" y="3009902"/>
            <a:ext cx="609600" cy="441325"/>
          </a:xfrm>
        </p:spPr>
        <p:txBody>
          <a:bodyPr/>
          <a:lstStyle/>
          <a:p>
            <a:fld id="{CE060169-AB29-42B5-81AA-6E35F93D9C2E}" type="slidenum">
              <a:rPr lang="ru-RU" smtClean="0"/>
              <a:t>‹#›</a:t>
            </a:fld>
            <a:endParaRPr lang="ru-RU"/>
          </a:p>
        </p:txBody>
      </p:sp>
      <p:sp>
        <p:nvSpPr>
          <p:cNvPr id="3" name="Вертикальный текст 2"/>
          <p:cNvSpPr>
            <a:spLocks noGrp="1"/>
          </p:cNvSpPr>
          <p:nvPr>
            <p:ph type="body" orient="vert" idx="1"/>
          </p:nvPr>
        </p:nvSpPr>
        <p:spPr>
          <a:xfrm>
            <a:off x="406400" y="304800"/>
            <a:ext cx="87376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26F749C-B1A1-45F8-A011-94293A77177D}" type="datetimeFigureOut">
              <a:rPr lang="ru-RU" smtClean="0"/>
              <a:t>11.02.2015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9855200" y="304802"/>
            <a:ext cx="19304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126F749C-B1A1-45F8-A011-94293A77177D}" type="datetimeFigureOut">
              <a:rPr lang="ru-RU" smtClean="0"/>
              <a:t>11.02.2015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5815584" y="1026373"/>
            <a:ext cx="609600" cy="441325"/>
          </a:xfrm>
        </p:spPr>
        <p:txBody>
          <a:bodyPr/>
          <a:lstStyle/>
          <a:p>
            <a:fld id="{CE060169-AB29-42B5-81AA-6E35F93D9C2E}" type="slidenum">
              <a:rPr lang="ru-RU" smtClean="0"/>
              <a:t>‹#›</a:t>
            </a:fld>
            <a:endParaRPr lang="ru-RU"/>
          </a:p>
        </p:txBody>
      </p:sp>
      <p:sp>
        <p:nvSpPr>
          <p:cNvPr id="8" name="Объект 7"/>
          <p:cNvSpPr>
            <a:spLocks noGrp="1"/>
          </p:cNvSpPr>
          <p:nvPr>
            <p:ph sz="quarter" idx="1"/>
          </p:nvPr>
        </p:nvSpPr>
        <p:spPr>
          <a:xfrm>
            <a:off x="402336" y="1527048"/>
            <a:ext cx="1133856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126F749C-B1A1-45F8-A011-94293A77177D}" type="datetimeFigureOut">
              <a:rPr lang="ru-RU" smtClean="0"/>
              <a:t>11.02.2015</a:t>
            </a:fld>
            <a:endParaRPr lang="ru-RU"/>
          </a:p>
        </p:txBody>
      </p:sp>
      <p:sp>
        <p:nvSpPr>
          <p:cNvPr id="8" name="Прямая соединительная линия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CE060169-AB29-42B5-81AA-6E35F93D9C2E}" type="slidenum">
              <a:rPr lang="ru-RU" smtClean="0"/>
              <a:t>‹#›</a:t>
            </a:fld>
            <a:endParaRPr lang="ru-RU"/>
          </a:p>
        </p:txBody>
      </p:sp>
      <p:sp>
        <p:nvSpPr>
          <p:cNvPr id="2" name="Заголовок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2336" y="228600"/>
            <a:ext cx="113792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7721600" y="6409944"/>
            <a:ext cx="4059936" cy="365760"/>
          </a:xfrm>
        </p:spPr>
        <p:txBody>
          <a:bodyPr/>
          <a:lstStyle/>
          <a:p>
            <a:fld id="{126F749C-B1A1-45F8-A011-94293A77177D}" type="datetimeFigureOut">
              <a:rPr lang="ru-RU" smtClean="0"/>
              <a:t>11.02.2015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060169-AB29-42B5-81AA-6E35F93D9C2E}" type="slidenum">
              <a:rPr lang="ru-RU" smtClean="0"/>
              <a:t>‹#›</a:t>
            </a:fld>
            <a:endParaRPr lang="ru-RU"/>
          </a:p>
        </p:txBody>
      </p:sp>
      <p:sp>
        <p:nvSpPr>
          <p:cNvPr id="8" name="Прямая соединительная линия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бъект 9"/>
          <p:cNvSpPr>
            <a:spLocks noGrp="1"/>
          </p:cNvSpPr>
          <p:nvPr>
            <p:ph sz="half" idx="1"/>
          </p:nvPr>
        </p:nvSpPr>
        <p:spPr>
          <a:xfrm>
            <a:off x="402336" y="1371600"/>
            <a:ext cx="53848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6400800" y="1371600"/>
            <a:ext cx="53848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126F749C-B1A1-45F8-A011-94293A77177D}" type="datetimeFigureOut">
              <a:rPr lang="ru-RU" smtClean="0"/>
              <a:t>11.02.2015</a:t>
            </a:fld>
            <a:endParaRPr lang="ru-RU"/>
          </a:p>
        </p:txBody>
      </p:sp>
      <p:sp>
        <p:nvSpPr>
          <p:cNvPr id="8" name="Нижний колонтитул 7"/>
          <p:cNvSpPr>
            <a:spLocks noGrp="1"/>
          </p:cNvSpPr>
          <p:nvPr>
            <p:ph type="ftr" sz="quarter" idx="11"/>
          </p:nvPr>
        </p:nvSpPr>
        <p:spPr>
          <a:xfrm>
            <a:off x="406400" y="6409944"/>
            <a:ext cx="4775200" cy="365760"/>
          </a:xfrm>
        </p:spPr>
        <p:txBody>
          <a:bodyPr/>
          <a:lstStyle/>
          <a:p>
            <a:endParaRPr lang="ru-RU"/>
          </a:p>
        </p:txBody>
      </p:sp>
      <p:sp>
        <p:nvSpPr>
          <p:cNvPr id="15" name="Прямая соединительная линия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402336" y="2471383"/>
            <a:ext cx="5388864"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6400800" y="2471383"/>
            <a:ext cx="53848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5791200" y="1042417"/>
            <a:ext cx="609600" cy="441325"/>
          </a:xfrm>
        </p:spPr>
        <p:txBody>
          <a:bodyPr/>
          <a:lstStyle>
            <a:lvl1pPr algn="ctr">
              <a:defRPr/>
            </a:lvl1pPr>
          </a:lstStyle>
          <a:p>
            <a:fld id="{CE060169-AB29-42B5-81AA-6E35F93D9C2E}"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26F749C-B1A1-45F8-A011-94293A77177D}" type="datetimeFigureOut">
              <a:rPr lang="ru-RU" smtClean="0"/>
              <a:t>11.02.2015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5791200" y="1036021"/>
            <a:ext cx="609600" cy="441325"/>
          </a:xfrm>
        </p:spPr>
        <p:txBody>
          <a:bodyPr/>
          <a:lstStyle/>
          <a:p>
            <a:fld id="{CE060169-AB29-42B5-81AA-6E35F93D9C2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126F749C-B1A1-45F8-A011-94293A77177D}" type="datetimeFigureOut">
              <a:rPr lang="ru-RU" smtClean="0"/>
              <a:t>11.02.2015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5689600" y="6324600"/>
            <a:ext cx="812800" cy="441324"/>
          </a:xfrm>
        </p:spPr>
        <p:txBody>
          <a:bodyPr/>
          <a:lstStyle>
            <a:lvl1pPr>
              <a:defRPr>
                <a:solidFill>
                  <a:srgbClr val="FFFFFF"/>
                </a:solidFill>
              </a:defRPr>
            </a:lvl1pPr>
          </a:lstStyle>
          <a:p>
            <a:fld id="{CE060169-AB29-42B5-81AA-6E35F93D9C2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Объект 19"/>
          <p:cNvSpPr>
            <a:spLocks noGrp="1"/>
          </p:cNvSpPr>
          <p:nvPr>
            <p:ph sz="quarter" idx="1"/>
          </p:nvPr>
        </p:nvSpPr>
        <p:spPr>
          <a:xfrm>
            <a:off x="4165600" y="685800"/>
            <a:ext cx="75184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CE060169-AB29-42B5-81AA-6E35F93D9C2E}" type="slidenum">
              <a:rPr lang="ru-RU" smtClean="0"/>
              <a:t>‹#›</a:t>
            </a:fld>
            <a:endParaRPr lang="ru-RU"/>
          </a:p>
        </p:txBody>
      </p:sp>
      <p:sp>
        <p:nvSpPr>
          <p:cNvPr id="21" name="Прямоугольник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126F749C-B1A1-45F8-A011-94293A77177D}" type="datetimeFigureOut">
              <a:rPr lang="ru-RU" smtClean="0"/>
              <a:t>11.02.2015</a:t>
            </a:fld>
            <a:endParaRPr lang="ru-RU"/>
          </a:p>
        </p:txBody>
      </p:sp>
      <p:sp>
        <p:nvSpPr>
          <p:cNvPr id="6" name="Нижний колонтитул 5"/>
          <p:cNvSpPr>
            <a:spLocks noGrp="1"/>
          </p:cNvSpPr>
          <p:nvPr>
            <p:ph type="ftr" sz="quarter" idx="11"/>
          </p:nvPr>
        </p:nvSpPr>
        <p:spPr>
          <a:xfrm>
            <a:off x="402336" y="6410848"/>
            <a:ext cx="451104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828800" y="312739"/>
            <a:ext cx="609600" cy="441325"/>
          </a:xfrm>
        </p:spPr>
        <p:txBody>
          <a:bodyPr/>
          <a:lstStyle/>
          <a:p>
            <a:fld id="{CE060169-AB29-42B5-81AA-6E35F93D9C2E}" type="slidenum">
              <a:rPr lang="ru-RU" smtClean="0"/>
              <a:t>‹#›</a:t>
            </a:fld>
            <a:endParaRPr lang="ru-RU"/>
          </a:p>
        </p:txBody>
      </p:sp>
      <p:sp>
        <p:nvSpPr>
          <p:cNvPr id="2" name="Заголовок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00500" y="609600"/>
            <a:ext cx="78232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7717536" y="6404984"/>
            <a:ext cx="4059936" cy="365760"/>
          </a:xfrm>
        </p:spPr>
        <p:txBody>
          <a:bodyPr/>
          <a:lstStyle/>
          <a:p>
            <a:fld id="{126F749C-B1A1-45F8-A011-94293A77177D}" type="datetimeFigureOut">
              <a:rPr lang="ru-RU" smtClean="0"/>
              <a:t>11.02.2015</a:t>
            </a:fld>
            <a:endParaRPr lang="ru-RU"/>
          </a:p>
        </p:txBody>
      </p:sp>
      <p:sp>
        <p:nvSpPr>
          <p:cNvPr id="6" name="Нижний колонтитул 5"/>
          <p:cNvSpPr>
            <a:spLocks noGrp="1"/>
          </p:cNvSpPr>
          <p:nvPr>
            <p:ph type="ftr" sz="quarter" idx="11"/>
          </p:nvPr>
        </p:nvSpPr>
        <p:spPr>
          <a:xfrm>
            <a:off x="402336" y="6410848"/>
            <a:ext cx="4779264"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126F749C-B1A1-45F8-A011-94293A77177D}" type="datetimeFigureOut">
              <a:rPr lang="ru-RU" smtClean="0"/>
              <a:t>11.02.2015</a:t>
            </a:fld>
            <a:endParaRPr lang="ru-RU"/>
          </a:p>
        </p:txBody>
      </p:sp>
      <p:sp>
        <p:nvSpPr>
          <p:cNvPr id="3" name="Нижний колонтитул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E060169-AB29-42B5-81AA-6E35F93D9C2E}" type="slidenum">
              <a:rPr lang="ru-RU" smtClean="0"/>
              <a:t>‹#›</a:t>
            </a:fld>
            <a:endParaRPr lang="ru-RU"/>
          </a:p>
        </p:txBody>
      </p:sp>
      <p:sp>
        <p:nvSpPr>
          <p:cNvPr id="22" name="Заголовок 21"/>
          <p:cNvSpPr>
            <a:spLocks noGrp="1"/>
          </p:cNvSpPr>
          <p:nvPr>
            <p:ph type="title"/>
          </p:nvPr>
        </p:nvSpPr>
        <p:spPr>
          <a:xfrm>
            <a:off x="402336" y="228600"/>
            <a:ext cx="113792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Par46"/><Relationship Id="rId2" Type="http://schemas.openxmlformats.org/officeDocument/2006/relationships/hyperlink" Target="#Par45"/><Relationship Id="rId1" Type="http://schemas.openxmlformats.org/officeDocument/2006/relationships/slideLayout" Target="../slideLayouts/slideLayout7.xml"/><Relationship Id="rId6" Type="http://schemas.openxmlformats.org/officeDocument/2006/relationships/hyperlink" Target="#Par53"/><Relationship Id="rId5" Type="http://schemas.openxmlformats.org/officeDocument/2006/relationships/hyperlink" Target="#Par49"/><Relationship Id="rId4" Type="http://schemas.openxmlformats.org/officeDocument/2006/relationships/hyperlink" Target="#Par47"/></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Par15"/><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Par1"/><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Par1"/><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6314" y="163286"/>
            <a:ext cx="11016343" cy="4963886"/>
          </a:xfrm>
          <a:ln/>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a:solidFill>
                  <a:srgbClr val="283C3C"/>
                </a:solidFill>
              </a:rPr>
              <a:t/>
            </a:r>
            <a:br>
              <a:rPr lang="ru-RU" dirty="0">
                <a:solidFill>
                  <a:srgbClr val="283C3C"/>
                </a:solidFill>
              </a:rPr>
            </a:br>
            <a:r>
              <a:rPr lang="en-US" dirty="0">
                <a:solidFill>
                  <a:srgbClr val="283C3C"/>
                </a:solidFill>
              </a:rPr>
              <a:t/>
            </a:r>
            <a:br>
              <a:rPr lang="en-US"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en-US" dirty="0">
                <a:solidFill>
                  <a:srgbClr val="283C3C"/>
                </a:solidFill>
              </a:rPr>
              <a:t/>
            </a:r>
            <a:br>
              <a:rPr lang="en-US"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a:solidFill>
                  <a:srgbClr val="283C3C"/>
                </a:solidFill>
              </a:rPr>
              <a:t/>
            </a:r>
            <a:br>
              <a:rPr lang="ru-RU" dirty="0">
                <a:solidFill>
                  <a:srgbClr val="283C3C"/>
                </a:solidFill>
              </a:rPr>
            </a:br>
            <a:r>
              <a:rPr lang="ru-RU" dirty="0" smtClean="0">
                <a:solidFill>
                  <a:srgbClr val="283C3C"/>
                </a:solidFill>
              </a:rPr>
              <a:t/>
            </a:r>
            <a:br>
              <a:rPr lang="ru-RU" dirty="0" smtClean="0">
                <a:solidFill>
                  <a:srgbClr val="283C3C"/>
                </a:solidFill>
              </a:rPr>
            </a:br>
            <a:r>
              <a:rPr lang="ru-RU" dirty="0">
                <a:solidFill>
                  <a:srgbClr val="283C3C"/>
                </a:solidFill>
              </a:rPr>
              <a:t/>
            </a:r>
            <a:br>
              <a:rPr lang="ru-RU" dirty="0">
                <a:solidFill>
                  <a:srgbClr val="283C3C"/>
                </a:solidFill>
              </a:rPr>
            </a:br>
            <a:r>
              <a:rPr lang="ru-RU" dirty="0" smtClean="0">
                <a:solidFill>
                  <a:srgbClr val="283C3C"/>
                </a:solidFill>
              </a:rPr>
              <a:t/>
            </a:r>
            <a:br>
              <a:rPr lang="ru-RU" dirty="0" smtClean="0">
                <a:solidFill>
                  <a:srgbClr val="283C3C"/>
                </a:solidFill>
              </a:rPr>
            </a:br>
            <a:r>
              <a:rPr lang="ru-RU" dirty="0">
                <a:solidFill>
                  <a:srgbClr val="283C3C"/>
                </a:solidFill>
              </a:rPr>
              <a:t/>
            </a:r>
            <a:br>
              <a:rPr lang="ru-RU" dirty="0">
                <a:solidFill>
                  <a:srgbClr val="283C3C"/>
                </a:solidFill>
              </a:rPr>
            </a:br>
            <a:r>
              <a:rPr lang="ru-RU" dirty="0" smtClean="0">
                <a:solidFill>
                  <a:srgbClr val="283C3C"/>
                </a:solidFill>
              </a:rPr>
              <a:t/>
            </a:r>
            <a:br>
              <a:rPr lang="ru-RU" dirty="0" smtClean="0">
                <a:solidFill>
                  <a:srgbClr val="283C3C"/>
                </a:solidFill>
              </a:rPr>
            </a:br>
            <a:r>
              <a:rPr lang="ru-RU" dirty="0">
                <a:solidFill>
                  <a:srgbClr val="283C3C"/>
                </a:solidFill>
              </a:rPr>
              <a:t/>
            </a:r>
            <a:br>
              <a:rPr lang="ru-RU" dirty="0">
                <a:solidFill>
                  <a:srgbClr val="283C3C"/>
                </a:solidFill>
              </a:rPr>
            </a:br>
            <a:r>
              <a:rPr lang="ru-RU" sz="5300" b="1" dirty="0" smtClean="0">
                <a:solidFill>
                  <a:schemeClr val="accent1">
                    <a:lumMod val="50000"/>
                  </a:schemeClr>
                </a:solidFill>
                <a:effectLst>
                  <a:outerShdw blurRad="38100" dist="38100" dir="2700000" algn="tl">
                    <a:srgbClr val="000000">
                      <a:alpha val="43137"/>
                    </a:srgbClr>
                  </a:outerShdw>
                </a:effectLst>
              </a:rPr>
              <a:t>КРУГЛЫЙ СТОЛ</a:t>
            </a:r>
            <a:br>
              <a:rPr lang="ru-RU" sz="5300" b="1" dirty="0" smtClean="0">
                <a:solidFill>
                  <a:schemeClr val="accent1">
                    <a:lumMod val="50000"/>
                  </a:schemeClr>
                </a:solidFill>
                <a:effectLst>
                  <a:outerShdw blurRad="38100" dist="38100" dir="2700000" algn="tl">
                    <a:srgbClr val="000000">
                      <a:alpha val="43137"/>
                    </a:srgbClr>
                  </a:outerShdw>
                </a:effectLst>
              </a:rPr>
            </a:br>
            <a:r>
              <a:rPr lang="ru-RU" sz="4000" dirty="0" smtClean="0">
                <a:solidFill>
                  <a:srgbClr val="283C3C"/>
                </a:solidFill>
              </a:rPr>
              <a:t/>
            </a:r>
            <a:br>
              <a:rPr lang="ru-RU" sz="4000" dirty="0" smtClean="0">
                <a:solidFill>
                  <a:srgbClr val="283C3C"/>
                </a:solidFill>
              </a:rPr>
            </a:br>
            <a:r>
              <a:rPr lang="ru-RU" sz="3600" dirty="0" smtClean="0">
                <a:solidFill>
                  <a:srgbClr val="283C3C"/>
                </a:solidFill>
                <a:effectLst>
                  <a:outerShdw blurRad="38100" dist="38100" dir="2700000" algn="tl">
                    <a:srgbClr val="000000">
                      <a:alpha val="43137"/>
                    </a:srgbClr>
                  </a:outerShdw>
                </a:effectLst>
              </a:rPr>
              <a:t>«</a:t>
            </a:r>
            <a:r>
              <a:rPr lang="ru-RU" sz="3600" dirty="0">
                <a:solidFill>
                  <a:srgbClr val="283C3C"/>
                </a:solidFill>
                <a:effectLst>
                  <a:outerShdw blurRad="38100" dist="38100" dir="2700000" algn="tl">
                    <a:srgbClr val="000000">
                      <a:alpha val="43137"/>
                    </a:srgbClr>
                  </a:outerShdw>
                </a:effectLst>
              </a:rPr>
              <a:t>Вопросы реализации имущественной ответственности членов саморегулируемой организации</a:t>
            </a:r>
            <a:r>
              <a:rPr lang="ru-RU" sz="3600" dirty="0" smtClean="0">
                <a:solidFill>
                  <a:srgbClr val="283C3C"/>
                </a:solidFill>
                <a:effectLst>
                  <a:outerShdw blurRad="38100" dist="38100" dir="2700000" algn="tl">
                    <a:srgbClr val="000000">
                      <a:alpha val="43137"/>
                    </a:srgbClr>
                  </a:outerShdw>
                </a:effectLst>
              </a:rPr>
              <a:t>»</a:t>
            </a:r>
            <a:br>
              <a:rPr lang="ru-RU" sz="3600" dirty="0" smtClean="0">
                <a:solidFill>
                  <a:srgbClr val="283C3C"/>
                </a:solidFill>
                <a:effectLst>
                  <a:outerShdw blurRad="38100" dist="38100" dir="2700000" algn="tl">
                    <a:srgbClr val="000000">
                      <a:alpha val="43137"/>
                    </a:srgbClr>
                  </a:outerShdw>
                </a:effectLst>
              </a:rPr>
            </a:br>
            <a:r>
              <a:rPr lang="ru-RU" sz="3600" dirty="0">
                <a:solidFill>
                  <a:srgbClr val="283C3C"/>
                </a:solidFill>
                <a:effectLst>
                  <a:outerShdw blurRad="38100" dist="38100" dir="2700000" algn="tl">
                    <a:srgbClr val="000000">
                      <a:alpha val="43137"/>
                    </a:srgbClr>
                  </a:outerShdw>
                </a:effectLst>
              </a:rPr>
              <a:t/>
            </a:r>
            <a:br>
              <a:rPr lang="ru-RU" sz="3600" dirty="0">
                <a:solidFill>
                  <a:srgbClr val="283C3C"/>
                </a:solidFill>
                <a:effectLst>
                  <a:outerShdw blurRad="38100" dist="38100" dir="2700000" algn="tl">
                    <a:srgbClr val="000000">
                      <a:alpha val="43137"/>
                    </a:srgbClr>
                  </a:outerShdw>
                </a:effectLst>
              </a:rPr>
            </a:br>
            <a:r>
              <a:rPr lang="ru-RU" sz="3600" dirty="0">
                <a:solidFill>
                  <a:srgbClr val="283C3C"/>
                </a:solidFill>
                <a:effectLst>
                  <a:outerShdw blurRad="38100" dist="38100" dir="2700000" algn="tl">
                    <a:srgbClr val="000000">
                      <a:alpha val="43137"/>
                    </a:srgbClr>
                  </a:outerShdw>
                </a:effectLst>
              </a:rPr>
              <a:t>«Компенсационные фонды – имущественная ответственность саморегулируемых организаций перед третьими лицами : размещение и сохранность</a:t>
            </a:r>
            <a:r>
              <a:rPr lang="ru-RU" sz="3600" dirty="0" smtClean="0">
                <a:solidFill>
                  <a:srgbClr val="283C3C"/>
                </a:solidFill>
                <a:effectLst>
                  <a:outerShdw blurRad="38100" dist="38100" dir="2700000" algn="tl">
                    <a:srgbClr val="000000">
                      <a:alpha val="43137"/>
                    </a:srgbClr>
                  </a:outerShdw>
                </a:effectLst>
              </a:rPr>
              <a:t>»</a:t>
            </a:r>
            <a:br>
              <a:rPr lang="ru-RU" sz="3600" dirty="0" smtClean="0">
                <a:solidFill>
                  <a:srgbClr val="283C3C"/>
                </a:solidFill>
                <a:effectLst>
                  <a:outerShdw blurRad="38100" dist="38100" dir="2700000" algn="tl">
                    <a:srgbClr val="000000">
                      <a:alpha val="43137"/>
                    </a:srgbClr>
                  </a:outerShdw>
                </a:effectLst>
              </a:rPr>
            </a:br>
            <a:endParaRPr lang="ru-RU" sz="3600" dirty="0">
              <a:solidFill>
                <a:srgbClr val="283C3C"/>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743702" y="5200650"/>
            <a:ext cx="5169806" cy="1053193"/>
          </a:xfrm>
          <a:scene3d>
            <a:camera prst="orthographicFront"/>
            <a:lightRig rig="balanced" dir="t"/>
          </a:scene3d>
          <a:sp3d>
            <a:bevelT/>
          </a:sp3d>
        </p:spPr>
        <p:txBody>
          <a:bodyPr>
            <a:noAutofit/>
          </a:bodyPr>
          <a:lstStyle/>
          <a:p>
            <a:pPr algn="r"/>
            <a:r>
              <a:rPr lang="ru-RU" sz="1800" b="0" kern="0" cap="none" spc="100" dirty="0" smtClean="0">
                <a:solidFill>
                  <a:srgbClr val="4D3113"/>
                </a:solidFill>
                <a:effectLst>
                  <a:outerShdw blurRad="38100" dist="38100" dir="2700000" algn="tl">
                    <a:srgbClr val="000000">
                      <a:alpha val="43137"/>
                    </a:srgbClr>
                  </a:outerShdw>
                </a:effectLst>
                <a:latin typeface="+mj-lt"/>
              </a:rPr>
              <a:t>Председатель </a:t>
            </a:r>
            <a:r>
              <a:rPr lang="ru-RU" sz="1800" b="0" kern="0" cap="none" spc="100" dirty="0">
                <a:solidFill>
                  <a:srgbClr val="4D3113"/>
                </a:solidFill>
                <a:effectLst>
                  <a:outerShdw blurRad="38100" dist="38100" dir="2700000" algn="tl">
                    <a:srgbClr val="000000">
                      <a:alpha val="43137"/>
                    </a:srgbClr>
                  </a:outerShdw>
                </a:effectLst>
                <a:latin typeface="+mj-lt"/>
              </a:rPr>
              <a:t>Комитета по страхованию </a:t>
            </a:r>
          </a:p>
          <a:p>
            <a:pPr algn="r"/>
            <a:r>
              <a:rPr lang="ru-RU" sz="1800" b="0" kern="0" cap="none" spc="100" dirty="0">
                <a:solidFill>
                  <a:srgbClr val="4D3113"/>
                </a:solidFill>
                <a:effectLst>
                  <a:outerShdw blurRad="38100" dist="38100" dir="2700000" algn="tl">
                    <a:srgbClr val="000000">
                      <a:alpha val="43137"/>
                    </a:srgbClr>
                  </a:outerShdw>
                </a:effectLst>
                <a:latin typeface="+mj-lt"/>
              </a:rPr>
              <a:t>и финансовым рискам</a:t>
            </a:r>
          </a:p>
          <a:p>
            <a:pPr algn="r"/>
            <a:r>
              <a:rPr lang="ru-RU" sz="1800" b="0" kern="0" cap="none" spc="100" dirty="0" err="1" smtClean="0">
                <a:solidFill>
                  <a:srgbClr val="4D3113"/>
                </a:solidFill>
                <a:effectLst>
                  <a:outerShdw blurRad="38100" dist="38100" dir="2700000" algn="tl">
                    <a:srgbClr val="000000">
                      <a:alpha val="43137"/>
                    </a:srgbClr>
                  </a:outerShdw>
                </a:effectLst>
                <a:latin typeface="+mj-lt"/>
              </a:rPr>
              <a:t>Матюнина</a:t>
            </a:r>
            <a:r>
              <a:rPr lang="ru-RU" sz="1800" b="0" kern="0" cap="none" spc="100" dirty="0" smtClean="0">
                <a:solidFill>
                  <a:srgbClr val="4D3113"/>
                </a:solidFill>
                <a:effectLst>
                  <a:outerShdw blurRad="38100" dist="38100" dir="2700000" algn="tl">
                    <a:srgbClr val="000000">
                      <a:alpha val="43137"/>
                    </a:srgbClr>
                  </a:outerShdw>
                </a:effectLst>
                <a:latin typeface="+mj-lt"/>
              </a:rPr>
              <a:t> Инна </a:t>
            </a:r>
            <a:r>
              <a:rPr lang="ru-RU" sz="1800" b="0" kern="0" cap="none" spc="100" dirty="0">
                <a:solidFill>
                  <a:srgbClr val="4D3113"/>
                </a:solidFill>
                <a:effectLst>
                  <a:outerShdw blurRad="38100" dist="38100" dir="2700000" algn="tl">
                    <a:srgbClr val="000000">
                      <a:alpha val="43137"/>
                    </a:srgbClr>
                  </a:outerShdw>
                </a:effectLst>
                <a:latin typeface="+mj-lt"/>
              </a:rPr>
              <a:t>Александровна</a:t>
            </a:r>
          </a:p>
        </p:txBody>
      </p:sp>
    </p:spTree>
    <p:extLst>
      <p:ext uri="{BB962C8B-B14F-4D97-AF65-F5344CB8AC3E}">
        <p14:creationId xmlns:p14="http://schemas.microsoft.com/office/powerpoint/2010/main" val="1276383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50" y="338410"/>
            <a:ext cx="11658600" cy="6247864"/>
          </a:xfrm>
          <a:prstGeom prst="rect">
            <a:avLst/>
          </a:prstGeom>
        </p:spPr>
        <p:txBody>
          <a:bodyPr wrap="square">
            <a:spAutoFit/>
          </a:bodyPr>
          <a:lstStyle/>
          <a:p>
            <a:pPr algn="just"/>
            <a:r>
              <a:rPr lang="ru-RU" sz="1600" dirty="0"/>
              <a:t>в) облигации российских эмитентов, исполнение обязательств по выплате номинальной стоимости либо по выплате номинальной стоимости и частично или полностью купонного дохода по которым обеспечено государственной гарантией Российской Федерации либо исполнение обязательств по которым </a:t>
            </a:r>
            <a:r>
              <a:rPr lang="ru-RU" sz="1600" dirty="0" smtClean="0"/>
              <a:t>обеспечено </a:t>
            </a:r>
            <a:r>
              <a:rPr lang="ru-RU" sz="1600" dirty="0"/>
              <a:t>солидарным поручительством юридического лица, которому рейтинговыми агентствами, аккредитованными в порядке, установленном законодательством Российской Федерации, присвоен рейтинг долгосрочной кредитоспособности по обязательствам в валюте Российской Федерации или в иностранной валюте не ниже суверенного рейтинга Российской Федерации по обязательствам в валюте Российской Федерации или в иностранной валюте. Соответствующий рейтинг должен быть присвоен хотя бы одним из указанных агентств</a:t>
            </a:r>
            <a:r>
              <a:rPr lang="ru-RU" sz="1600" dirty="0" smtClean="0"/>
              <a:t>;</a:t>
            </a:r>
          </a:p>
          <a:p>
            <a:pPr algn="just"/>
            <a:endParaRPr lang="ru-RU" sz="1600" dirty="0"/>
          </a:p>
          <a:p>
            <a:pPr algn="just"/>
            <a:r>
              <a:rPr lang="ru-RU" sz="1600" dirty="0" smtClean="0"/>
              <a:t>г</a:t>
            </a:r>
            <a:r>
              <a:rPr lang="ru-RU" sz="1600" dirty="0"/>
              <a:t>) облигации российских эмитентов, обращающиеся на организованном рынке ценных бумаг, а также при их размещении, за исключением ценных бумаг, указанных в </a:t>
            </a:r>
            <a:r>
              <a:rPr lang="ru-RU" sz="1600" dirty="0">
                <a:hlinkClick r:id="rId2" action="ppaction://hlinkfile" tooltip="Ссылка на текущий документ"/>
              </a:rPr>
              <a:t>пунктах "а"</a:t>
            </a:r>
            <a:r>
              <a:rPr lang="ru-RU" sz="1600" dirty="0"/>
              <a:t>, </a:t>
            </a:r>
            <a:r>
              <a:rPr lang="ru-RU" sz="1600" dirty="0">
                <a:hlinkClick r:id="rId3" action="ppaction://hlinkfile" tooltip="Ссылка на текущий документ"/>
              </a:rPr>
              <a:t>"б"</a:t>
            </a:r>
            <a:r>
              <a:rPr lang="ru-RU" sz="1600" dirty="0"/>
              <a:t>, </a:t>
            </a:r>
            <a:r>
              <a:rPr lang="ru-RU" sz="1600" dirty="0">
                <a:hlinkClick r:id="rId4" action="ppaction://hlinkfile" tooltip="Ссылка на текущий документ"/>
              </a:rPr>
              <a:t>"в"</a:t>
            </a:r>
            <a:r>
              <a:rPr lang="ru-RU" sz="1600" dirty="0"/>
              <a:t>, </a:t>
            </a:r>
            <a:r>
              <a:rPr lang="ru-RU" sz="1600" dirty="0">
                <a:hlinkClick r:id="rId5" action="ppaction://hlinkfile" tooltip="Ссылка на текущий документ"/>
              </a:rPr>
              <a:t>"д"</a:t>
            </a:r>
            <a:r>
              <a:rPr lang="ru-RU" sz="1600" dirty="0"/>
              <a:t> и </a:t>
            </a:r>
            <a:r>
              <a:rPr lang="ru-RU" sz="1600" dirty="0">
                <a:hlinkClick r:id="rId6" action="ppaction://hlinkfile" tooltip="Ссылка на текущий документ"/>
              </a:rPr>
              <a:t>"и</a:t>
            </a:r>
            <a:r>
              <a:rPr lang="ru-RU" sz="1600" dirty="0" smtClean="0">
                <a:hlinkClick r:id="rId6" action="ppaction://hlinkfile" tooltip="Ссылка на текущий документ"/>
              </a:rPr>
              <a:t>"</a:t>
            </a:r>
            <a:r>
              <a:rPr lang="ru-RU" sz="1600" dirty="0" smtClean="0"/>
              <a:t>;</a:t>
            </a:r>
          </a:p>
          <a:p>
            <a:pPr algn="just"/>
            <a:endParaRPr lang="ru-RU" sz="1600" dirty="0"/>
          </a:p>
          <a:p>
            <a:pPr algn="just"/>
            <a:r>
              <a:rPr lang="ru-RU" sz="1600" dirty="0"/>
              <a:t>д) ипотечные ценные бумаги, выпущенные в соответствии с законодательством Российской Федерации, обращающиеся на организованном рынке ценных бумаг, а также при их первичном размещении</a:t>
            </a:r>
            <a:r>
              <a:rPr lang="ru-RU" sz="1600" dirty="0" smtClean="0"/>
              <a:t>;</a:t>
            </a:r>
          </a:p>
          <a:p>
            <a:pPr algn="just"/>
            <a:endParaRPr lang="ru-RU" sz="1600" dirty="0"/>
          </a:p>
          <a:p>
            <a:pPr algn="just"/>
            <a:r>
              <a:rPr lang="ru-RU" sz="1600" dirty="0"/>
              <a:t>е) средства в валюте Российской Федерации и иностранной валюте (доллары США, евро, фунты стерлингов, японские йены) на счетах в российских кредитных организациях</a:t>
            </a:r>
            <a:r>
              <a:rPr lang="ru-RU" sz="1600" dirty="0" smtClean="0"/>
              <a:t>;</a:t>
            </a:r>
          </a:p>
          <a:p>
            <a:pPr algn="just"/>
            <a:endParaRPr lang="ru-RU" sz="1600" dirty="0"/>
          </a:p>
          <a:p>
            <a:pPr algn="just"/>
            <a:r>
              <a:rPr lang="ru-RU" sz="1600" dirty="0"/>
              <a:t>ж) депозиты в валюте Российской Федерации и в иностранной валюте (доллары США, евро, фунты стерлингов, японские йены) в кредитных организациях при условии соблюдения требований, которые установлены законодательством Российской Федерации к кредитным организациям - участникам системы обязательного страхования вкладов физических лиц в банках Российской Федерации, а также требованиям, установленным Центральным банком Российской Федерации</a:t>
            </a:r>
            <a:r>
              <a:rPr lang="ru-RU" sz="1600" dirty="0" smtClean="0"/>
              <a:t>;</a:t>
            </a:r>
          </a:p>
          <a:p>
            <a:pPr algn="just"/>
            <a:endParaRPr lang="ru-RU" sz="1600" dirty="0"/>
          </a:p>
          <a:p>
            <a:endParaRPr lang="ru-RU" sz="1600" dirty="0"/>
          </a:p>
        </p:txBody>
      </p:sp>
    </p:spTree>
    <p:extLst>
      <p:ext uri="{BB962C8B-B14F-4D97-AF65-F5344CB8AC3E}">
        <p14:creationId xmlns:p14="http://schemas.microsoft.com/office/powerpoint/2010/main" val="2762123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50" y="355989"/>
            <a:ext cx="11601450" cy="6001643"/>
          </a:xfrm>
          <a:prstGeom prst="rect">
            <a:avLst/>
          </a:prstGeom>
        </p:spPr>
        <p:txBody>
          <a:bodyPr wrap="square">
            <a:spAutoFit/>
          </a:bodyPr>
          <a:lstStyle/>
          <a:p>
            <a:pPr algn="just"/>
            <a:r>
              <a:rPr lang="ru-RU" sz="1600" dirty="0"/>
              <a:t>з) ценные бумаги международных финансовых организаций, допущенные к размещению и (или) публичному обращению в Российской Федерации в соответствии с законодательством Российской Федерации, при условии соответствия требованиям, установленным Инвестиционной декларацией государственной управляющей компании средствами компенсационных фондов саморегулируемых организаций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утвержденной Правительством Российской Федерации</a:t>
            </a:r>
            <a:r>
              <a:rPr lang="ru-RU" sz="1600" dirty="0" smtClean="0"/>
              <a:t>;</a:t>
            </a:r>
          </a:p>
          <a:p>
            <a:pPr algn="just"/>
            <a:endParaRPr lang="ru-RU" sz="1600" dirty="0" smtClean="0"/>
          </a:p>
          <a:p>
            <a:pPr algn="just"/>
            <a:endParaRPr lang="ru-RU" sz="1600" dirty="0"/>
          </a:p>
          <a:p>
            <a:pPr algn="just"/>
            <a:r>
              <a:rPr lang="ru-RU" sz="1600" dirty="0"/>
              <a:t>и) облигации с залоговым обеспечением, в состав обеспечения которых входят объекты инженерно-технического обеспечения; жилые помещения; права требования по договорам аренды (лизинга) объектов инженерно-технического обеспечения, аренды (найма) жилых помещений.</a:t>
            </a:r>
          </a:p>
          <a:p>
            <a:pPr algn="just"/>
            <a:endParaRPr lang="ru-RU" sz="1600" dirty="0" smtClean="0"/>
          </a:p>
          <a:p>
            <a:pPr algn="just"/>
            <a:endParaRPr lang="ru-RU" sz="1600" dirty="0"/>
          </a:p>
          <a:p>
            <a:pPr algn="just"/>
            <a:r>
              <a:rPr lang="ru-RU" sz="1600" dirty="0"/>
              <a:t>Государственные ценные бумаги субъектов Российской Федерации и облигации российских эмитентов, в которые предлагается разрешить инвестировать средства компенсационных фондов, должны будут соответствовать хотя бы одному из следующих требований</a:t>
            </a:r>
            <a:r>
              <a:rPr lang="ru-RU" sz="1600" dirty="0" smtClean="0"/>
              <a:t>:</a:t>
            </a:r>
          </a:p>
          <a:p>
            <a:pPr algn="just"/>
            <a:endParaRPr lang="ru-RU" sz="1600" dirty="0" smtClean="0"/>
          </a:p>
          <a:p>
            <a:pPr algn="just"/>
            <a:endParaRPr lang="ru-RU" sz="1600" dirty="0"/>
          </a:p>
          <a:p>
            <a:pPr algn="just"/>
            <a:r>
              <a:rPr lang="ru-RU" sz="1600" dirty="0" smtClean="0"/>
              <a:t>а</a:t>
            </a:r>
            <a:r>
              <a:rPr lang="ru-RU" sz="1600" dirty="0"/>
              <a:t>) эмитенту (выпуску) ценных бумаг рейтинговыми агентствами, аккредитованными в порядке, установленном законодательством Российской Федерации, присвоен рейтинг долгосрочной кредитоспособности по обязательствам в валюте Российской Федерации или в иностранной валюте не ниже суверенного рейтинга Российской Федерации по обязательствам в валюте Российской Федерации или в иностранной валюте. Соответствующий рейтинг должен быть присвоен хотя бы одним из указанных рейтинговых агентств</a:t>
            </a:r>
            <a:r>
              <a:rPr lang="ru-RU" sz="1600" dirty="0" smtClean="0"/>
              <a:t>;</a:t>
            </a:r>
          </a:p>
          <a:p>
            <a:pPr algn="just"/>
            <a:endParaRPr lang="ru-RU" sz="1600" dirty="0"/>
          </a:p>
        </p:txBody>
      </p:sp>
    </p:spTree>
    <p:extLst>
      <p:ext uri="{BB962C8B-B14F-4D97-AF65-F5344CB8AC3E}">
        <p14:creationId xmlns:p14="http://schemas.microsoft.com/office/powerpoint/2010/main" val="1479221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83720" y="413725"/>
            <a:ext cx="11413671" cy="5509200"/>
          </a:xfrm>
          <a:prstGeom prst="rect">
            <a:avLst/>
          </a:prstGeom>
        </p:spPr>
        <p:txBody>
          <a:bodyPr wrap="square">
            <a:spAutoFit/>
          </a:bodyPr>
          <a:lstStyle/>
          <a:p>
            <a:pPr algn="just"/>
            <a:r>
              <a:rPr lang="ru-RU" sz="1600" dirty="0"/>
              <a:t>б) исполнение обязательств по выплате номинальной стоимости облигаций либо по выплате номинальной стоимости облигаций и частично или полностью купонного дохода по ним обеспечено государственной гарантией Российской Федерации либо исполнение обязательств по ним обеспечено солидарным поручительством юридического лица, которому рейтинговыми агентствами, аккредитованными в порядке, установленном законодательством Российской Федерации, присвоен рейтинг долгосрочной кредитоспособности по обязательствам в валюте Российской Федерации или в иностранной валюте не ниже 2 (двух) ступеней от суверенного рейтинга Российской Федерации по обязательствам в валюте Российской Федерации или в иностранной валюте. Соответствующий рейтинг должен быть присвоен хотя бы одним из указанных рейтинговых агентств;</a:t>
            </a:r>
          </a:p>
          <a:p>
            <a:pPr algn="just"/>
            <a:endParaRPr lang="ru-RU" sz="1600" dirty="0" smtClean="0"/>
          </a:p>
          <a:p>
            <a:pPr algn="just"/>
            <a:endParaRPr lang="ru-RU" sz="1600" dirty="0"/>
          </a:p>
          <a:p>
            <a:pPr algn="just"/>
            <a:r>
              <a:rPr lang="ru-RU" sz="1600" dirty="0"/>
              <a:t>в) по облигациям предоставлено залоговое обеспечение, предметом залога по которому являются права требования на арендные платежи, платежи за жилищно-коммунальные услуги и/или жилые помещения.</a:t>
            </a:r>
          </a:p>
          <a:p>
            <a:pPr algn="just"/>
            <a:endParaRPr lang="ru-RU" sz="1600" dirty="0" smtClean="0"/>
          </a:p>
          <a:p>
            <a:pPr algn="just"/>
            <a:endParaRPr lang="ru-RU" sz="1600" dirty="0"/>
          </a:p>
          <a:p>
            <a:pPr algn="just"/>
            <a:r>
              <a:rPr lang="ru-RU" sz="1600" b="1" dirty="0"/>
              <a:t>Предельные объемы инвестирования </a:t>
            </a:r>
            <a:r>
              <a:rPr lang="ru-RU" sz="1600" dirty="0"/>
              <a:t>в облигации российских эмитентов будут устанавливаться Правительством Российской Федерации, например на уровне </a:t>
            </a:r>
            <a:r>
              <a:rPr lang="ru-RU" sz="1600" b="1" dirty="0"/>
              <a:t>двадцати процентов</a:t>
            </a:r>
            <a:r>
              <a:rPr lang="ru-RU" sz="1600" dirty="0"/>
              <a:t> средств компенсационного фонда саморегулируемой </a:t>
            </a:r>
            <a:r>
              <a:rPr lang="ru-RU" sz="1600" dirty="0" smtClean="0"/>
              <a:t>организации.</a:t>
            </a:r>
          </a:p>
          <a:p>
            <a:pPr algn="just"/>
            <a:endParaRPr lang="ru-RU" sz="1600" dirty="0" smtClean="0"/>
          </a:p>
          <a:p>
            <a:pPr algn="just"/>
            <a:endParaRPr lang="ru-RU" sz="1600" dirty="0"/>
          </a:p>
          <a:p>
            <a:pPr algn="just"/>
            <a:r>
              <a:rPr lang="ru-RU" sz="1600" dirty="0"/>
              <a:t>Кроме того, Правительством Российской Федерации предлагается утвердить основные принципы инвестиционной политики управляющих компаний, в доверительное управление которых будут передаваться средства компенсационных фондов саморегулируемых организаций.</a:t>
            </a:r>
          </a:p>
        </p:txBody>
      </p:sp>
    </p:spTree>
    <p:extLst>
      <p:ext uri="{BB962C8B-B14F-4D97-AF65-F5344CB8AC3E}">
        <p14:creationId xmlns:p14="http://schemas.microsoft.com/office/powerpoint/2010/main" val="3547585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02078" y="233180"/>
            <a:ext cx="11576957" cy="769441"/>
          </a:xfrm>
          <a:prstGeom prst="rect">
            <a:avLst/>
          </a:prstGeom>
          <a:solidFill>
            <a:schemeClr val="bg1"/>
          </a:solidFill>
          <a:scene3d>
            <a:camera prst="orthographicFront"/>
            <a:lightRig rig="threePt" dir="t"/>
          </a:scene3d>
          <a:sp3d>
            <a:bevelT/>
          </a:sp3d>
        </p:spPr>
        <p:txBody>
          <a:bodyPr wrap="square">
            <a:spAutoFit/>
          </a:bodyPr>
          <a:lstStyle/>
          <a:p>
            <a:pPr algn="ctr"/>
            <a:r>
              <a:rPr lang="ru-RU" sz="4400" dirty="0" smtClean="0">
                <a:solidFill>
                  <a:schemeClr val="accent6">
                    <a:lumMod val="50000"/>
                  </a:schemeClr>
                </a:solidFill>
                <a:effectLst>
                  <a:outerShdw blurRad="38100" dist="38100" dir="2700000" algn="tl">
                    <a:srgbClr val="000000">
                      <a:alpha val="43137"/>
                    </a:srgbClr>
                  </a:outerShdw>
                </a:effectLst>
              </a:rPr>
              <a:t>Страхование компенсационных фондов</a:t>
            </a:r>
            <a:endParaRPr lang="ru-RU" sz="4400" dirty="0">
              <a:solidFill>
                <a:schemeClr val="accent6">
                  <a:lumMod val="50000"/>
                </a:schemeClr>
              </a:solidFill>
              <a:effectLst>
                <a:outerShdw blurRad="38100" dist="38100" dir="2700000" algn="tl">
                  <a:srgbClr val="000000">
                    <a:alpha val="43137"/>
                  </a:srgbClr>
                </a:outerShdw>
              </a:effectLst>
            </a:endParaRPr>
          </a:p>
        </p:txBody>
      </p:sp>
      <p:sp>
        <p:nvSpPr>
          <p:cNvPr id="5" name="Прямоугольник 4"/>
          <p:cNvSpPr/>
          <p:nvPr/>
        </p:nvSpPr>
        <p:spPr>
          <a:xfrm>
            <a:off x="302077" y="1236851"/>
            <a:ext cx="11576957" cy="5601533"/>
          </a:xfrm>
          <a:prstGeom prst="rect">
            <a:avLst/>
          </a:prstGeom>
        </p:spPr>
        <p:txBody>
          <a:bodyPr wrap="square">
            <a:spAutoFit/>
          </a:bodyPr>
          <a:lstStyle/>
          <a:p>
            <a:pPr algn="just"/>
            <a:r>
              <a:rPr lang="ru-RU" sz="1600" dirty="0"/>
              <a:t>Условно все предлагаемые страховые продукты на рынке можно разбить на 2 группы:</a:t>
            </a:r>
          </a:p>
          <a:p>
            <a:pPr algn="just"/>
            <a:r>
              <a:rPr lang="ru-RU" sz="1600" dirty="0"/>
              <a:t> </a:t>
            </a:r>
          </a:p>
          <a:p>
            <a:pPr algn="just"/>
            <a:r>
              <a:rPr lang="ru-RU" sz="1600" dirty="0"/>
              <a:t>1)      1 группа – это предложение по страхованию финансового или предпринимательского риска СРО на случай «потери» компенсационного фонда, при этом кто-то включает любые риски (как выплаты по возмещению вреда, так и банкротство банка, включая также неисполнение им своих обязательств по договору банковского вклада и т.п.). При заключении договоров страхования по этой схеме предлагается, что СРО выступает в качестве страхователя и выгодоприобретателя. </a:t>
            </a:r>
          </a:p>
          <a:p>
            <a:pPr algn="just"/>
            <a:r>
              <a:rPr lang="ru-RU" sz="1600" dirty="0"/>
              <a:t> </a:t>
            </a:r>
          </a:p>
          <a:p>
            <a:pPr algn="just"/>
            <a:r>
              <a:rPr lang="ru-RU" sz="1600" dirty="0"/>
              <a:t>При этом эта схема является нелегитимной по мнению многих юристов, т.к. в соответствии со ст.55.16 обязанность по пополнению КФ лежит на членах СРО, соответственно, в этом случае имущественный интерес СРО, который страхуется по такого рода договорам страхования, фактически отсутствует, что делает такой договор страхования ничтожным. </a:t>
            </a:r>
            <a:endParaRPr lang="ru-RU" sz="1600" dirty="0" smtClean="0"/>
          </a:p>
          <a:p>
            <a:pPr algn="just"/>
            <a:endParaRPr lang="ru-RU" sz="1600" dirty="0"/>
          </a:p>
          <a:p>
            <a:pPr algn="just"/>
            <a:r>
              <a:rPr lang="ru-RU" sz="1600" dirty="0"/>
              <a:t>Были также примеры, когда страховщик предлагал страховать такие риски только при условии, что КФ будет размещен в конкретном банке. При этом банк всегда оказывался аффилирован с таким страховщиком, поэтому при банкротстве банка страховщик также бы прекращал свою деятельность</a:t>
            </a:r>
            <a:r>
              <a:rPr lang="ru-RU" sz="1600" dirty="0" smtClean="0"/>
              <a:t>.</a:t>
            </a:r>
          </a:p>
          <a:p>
            <a:pPr algn="just"/>
            <a:endParaRPr lang="ru-RU" sz="1600" dirty="0"/>
          </a:p>
          <a:p>
            <a:pPr algn="just"/>
            <a:r>
              <a:rPr lang="ru-RU" sz="1600" dirty="0"/>
              <a:t>К сожалению, поведение отдельных страховщиков в итоге дискредитирует всю систему страхования, а СРО фактически выбрасывает на ветер деньги за полис, который создает иллюзию защищенности, а на практике кроме проблем ничего не принесет. </a:t>
            </a:r>
          </a:p>
          <a:p>
            <a:pPr algn="just"/>
            <a:endParaRPr lang="ru-RU" sz="1600" dirty="0"/>
          </a:p>
          <a:p>
            <a:pPr algn="just"/>
            <a:r>
              <a:rPr lang="ru-RU" sz="1600" dirty="0"/>
              <a:t> </a:t>
            </a:r>
          </a:p>
        </p:txBody>
      </p:sp>
    </p:spTree>
    <p:extLst>
      <p:ext uri="{BB962C8B-B14F-4D97-AF65-F5344CB8AC3E}">
        <p14:creationId xmlns:p14="http://schemas.microsoft.com/office/powerpoint/2010/main" val="1335741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02078" y="233180"/>
            <a:ext cx="11576957" cy="769441"/>
          </a:xfrm>
          <a:prstGeom prst="rect">
            <a:avLst/>
          </a:prstGeom>
          <a:solidFill>
            <a:schemeClr val="bg1"/>
          </a:solidFill>
          <a:scene3d>
            <a:camera prst="orthographicFront"/>
            <a:lightRig rig="threePt" dir="t"/>
          </a:scene3d>
          <a:sp3d>
            <a:bevelT/>
          </a:sp3d>
        </p:spPr>
        <p:txBody>
          <a:bodyPr wrap="square">
            <a:spAutoFit/>
          </a:bodyPr>
          <a:lstStyle/>
          <a:p>
            <a:pPr algn="ctr"/>
            <a:r>
              <a:rPr lang="ru-RU" sz="4400" dirty="0" smtClean="0">
                <a:solidFill>
                  <a:schemeClr val="accent6">
                    <a:lumMod val="50000"/>
                  </a:schemeClr>
                </a:solidFill>
                <a:effectLst>
                  <a:outerShdw blurRad="38100" dist="38100" dir="2700000" algn="tl">
                    <a:srgbClr val="000000">
                      <a:alpha val="43137"/>
                    </a:srgbClr>
                  </a:outerShdw>
                </a:effectLst>
              </a:rPr>
              <a:t>Страхование компенсационных фондов</a:t>
            </a:r>
            <a:endParaRPr lang="ru-RU" sz="4400" dirty="0">
              <a:solidFill>
                <a:schemeClr val="accent6">
                  <a:lumMod val="50000"/>
                </a:schemeClr>
              </a:solidFill>
              <a:effectLst>
                <a:outerShdw blurRad="38100" dist="38100" dir="2700000" algn="tl">
                  <a:srgbClr val="000000">
                    <a:alpha val="43137"/>
                  </a:srgbClr>
                </a:outerShdw>
              </a:effectLst>
            </a:endParaRPr>
          </a:p>
        </p:txBody>
      </p:sp>
      <p:sp>
        <p:nvSpPr>
          <p:cNvPr id="4" name="Прямоугольник 3"/>
          <p:cNvSpPr/>
          <p:nvPr/>
        </p:nvSpPr>
        <p:spPr>
          <a:xfrm>
            <a:off x="375556" y="1150221"/>
            <a:ext cx="11430000" cy="5509200"/>
          </a:xfrm>
          <a:prstGeom prst="rect">
            <a:avLst/>
          </a:prstGeom>
        </p:spPr>
        <p:txBody>
          <a:bodyPr wrap="square">
            <a:spAutoFit/>
          </a:bodyPr>
          <a:lstStyle/>
          <a:p>
            <a:pPr algn="just"/>
            <a:r>
              <a:rPr lang="ru-RU" sz="1600" dirty="0"/>
              <a:t>2)      2 группа – это договоры страхования предпринимательских (финансовых) рисков самих членов СРО. С точки зрения законодательства – это вполне легитимные договоры страхования, т.к. в их рамках страхуется риск самого члена СРО на случай необходимости пополнения КФ при недостаточности страховой суммы по договору страхования ГО члена СРО по возмещению причиненного вреда. </a:t>
            </a:r>
            <a:endParaRPr lang="ru-RU" sz="1600" dirty="0" smtClean="0"/>
          </a:p>
          <a:p>
            <a:pPr algn="just"/>
            <a:endParaRPr lang="ru-RU" sz="1600" dirty="0"/>
          </a:p>
          <a:p>
            <a:pPr algn="just"/>
            <a:r>
              <a:rPr lang="ru-RU" sz="1600" dirty="0"/>
              <a:t>Возможно два варианта заключения таких договоров страхования</a:t>
            </a:r>
            <a:r>
              <a:rPr lang="ru-RU" sz="1600" dirty="0" smtClean="0"/>
              <a:t>:</a:t>
            </a:r>
            <a:endParaRPr lang="ru-RU" sz="1600" dirty="0"/>
          </a:p>
          <a:p>
            <a:pPr algn="just"/>
            <a:r>
              <a:rPr lang="ru-RU" sz="1600" dirty="0" smtClean="0"/>
              <a:t>- страхование </a:t>
            </a:r>
            <a:r>
              <a:rPr lang="ru-RU" sz="1600" dirty="0"/>
              <a:t>предпринимательского риска самим членом СРО, в этом случае член СРО – выгодоприобретатель и страхователь, договор заключается с каждым членом СРО по аналогии с индивидуальным страхованием</a:t>
            </a:r>
            <a:r>
              <a:rPr lang="ru-RU" sz="1600" dirty="0" smtClean="0"/>
              <a:t>;</a:t>
            </a:r>
          </a:p>
          <a:p>
            <a:pPr algn="just"/>
            <a:r>
              <a:rPr lang="ru-RU" sz="1600" dirty="0"/>
              <a:t>- страхование финансового риска членов СРО, в этом случае СРО может выступить страхователем, а члены СРО являются застрахованными лицами и выгодоприобретателями по аналогии с коллективным страхованием. Важный момент такого договора страхования – страховщик может выплатить страховое возмещение только члену СРО в размере, необходимом для пополнения КФ, выплата страхового возмещения непосредственно в КФ невозможна. </a:t>
            </a:r>
          </a:p>
          <a:p>
            <a:pPr algn="just"/>
            <a:r>
              <a:rPr lang="ru-RU" sz="1600" dirty="0"/>
              <a:t> </a:t>
            </a:r>
          </a:p>
          <a:p>
            <a:pPr algn="just"/>
            <a:r>
              <a:rPr lang="ru-RU" sz="1600" dirty="0"/>
              <a:t>Основная проблема при заключении таких договоров страхования для страхового рынка – это отсутствие перестрахования, размещение таких рисков возможно только в России и, соответственно, общий размер суммы, которая определяется как лимит на каждого члена конкретной СРО, как правило ограничен 100 млн. рублей. Кроме этого, заключение такого договора страхования является добровольным решением каждого члена СРО. </a:t>
            </a:r>
          </a:p>
          <a:p>
            <a:pPr algn="just"/>
            <a:endParaRPr lang="ru-RU" sz="1600" dirty="0"/>
          </a:p>
          <a:p>
            <a:pPr algn="just"/>
            <a:r>
              <a:rPr lang="ru-RU" sz="1600" dirty="0"/>
              <a:t>Также поскольку основная причина для заключения подобного рода договоров страхования связана с недостаточностью страховой суммы по договорам страхования ГО, то для решения такой проблемы можно увеличить страховую сумму по договорам страхования ГО.</a:t>
            </a:r>
          </a:p>
          <a:p>
            <a:pPr algn="just"/>
            <a:endParaRPr lang="ru-RU" sz="1600" dirty="0"/>
          </a:p>
        </p:txBody>
      </p:sp>
    </p:spTree>
    <p:extLst>
      <p:ext uri="{BB962C8B-B14F-4D97-AF65-F5344CB8AC3E}">
        <p14:creationId xmlns:p14="http://schemas.microsoft.com/office/powerpoint/2010/main" val="401777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300185" y="2648341"/>
            <a:ext cx="11591636" cy="1015663"/>
          </a:xfrm>
          <a:prstGeom prst="rect">
            <a:avLst/>
          </a:prstGeom>
        </p:spPr>
        <p:txBody>
          <a:bodyPr wrap="none">
            <a:spAutoFit/>
          </a:bodyPr>
          <a:lstStyle/>
          <a:p>
            <a:pPr algn="ctr"/>
            <a:r>
              <a:rPr lang="ru-RU" sz="6000" b="1" dirty="0">
                <a:ln w="10541" cmpd="sng">
                  <a:solidFill>
                    <a:schemeClr val="accent1">
                      <a:shade val="88000"/>
                      <a:satMod val="110000"/>
                    </a:schemeClr>
                  </a:solidFill>
                  <a:prstDash val="solid"/>
                </a:ln>
                <a:solidFill>
                  <a:schemeClr val="bg2">
                    <a:lumMod val="50000"/>
                  </a:schemeClr>
                </a:solidFill>
                <a:effectLst>
                  <a:outerShdw blurRad="38100" dist="38100" dir="2700000" algn="tl">
                    <a:srgbClr val="000000">
                      <a:alpha val="43137"/>
                    </a:srgbClr>
                  </a:outerShdw>
                </a:effectLst>
              </a:rPr>
              <a:t>СПАСИБО ЗА ВНИМАНИЕ!</a:t>
            </a:r>
          </a:p>
        </p:txBody>
      </p:sp>
    </p:spTree>
    <p:extLst>
      <p:ext uri="{BB962C8B-B14F-4D97-AF65-F5344CB8AC3E}">
        <p14:creationId xmlns:p14="http://schemas.microsoft.com/office/powerpoint/2010/main" val="119177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85749" y="240757"/>
            <a:ext cx="11609615" cy="1384995"/>
          </a:xfrm>
          <a:prstGeom prst="rect">
            <a:avLst/>
          </a:prstGeom>
          <a:solidFill>
            <a:schemeClr val="bg1"/>
          </a:solidFill>
          <a:scene3d>
            <a:camera prst="orthographicFront"/>
            <a:lightRig rig="threePt" dir="t"/>
          </a:scene3d>
          <a:sp3d>
            <a:bevelT/>
          </a:sp3d>
        </p:spPr>
        <p:txBody>
          <a:bodyPr wrap="square">
            <a:spAutoFit/>
          </a:bodyPr>
          <a:lstStyle/>
          <a:p>
            <a:pPr algn="ctr"/>
            <a:r>
              <a:rPr lang="ru-RU" sz="2800" dirty="0">
                <a:solidFill>
                  <a:schemeClr val="accent6">
                    <a:lumMod val="50000"/>
                  </a:schemeClr>
                </a:solidFill>
                <a:effectLst>
                  <a:outerShdw blurRad="38100" dist="38100" dir="2700000" algn="tl">
                    <a:srgbClr val="000000">
                      <a:alpha val="43137"/>
                    </a:srgbClr>
                  </a:outerShdw>
                </a:effectLst>
              </a:rPr>
              <a:t>Информация о проведенном мониторинге саморегулируемых </a:t>
            </a:r>
          </a:p>
          <a:p>
            <a:pPr algn="ctr"/>
            <a:r>
              <a:rPr lang="ru-RU" sz="2800" dirty="0" smtClean="0">
                <a:solidFill>
                  <a:schemeClr val="accent6">
                    <a:lumMod val="50000"/>
                  </a:schemeClr>
                </a:solidFill>
                <a:effectLst>
                  <a:outerShdw blurRad="38100" dist="38100" dir="2700000" algn="tl">
                    <a:srgbClr val="000000">
                      <a:alpha val="43137"/>
                    </a:srgbClr>
                  </a:outerShdw>
                </a:effectLst>
              </a:rPr>
              <a:t>организаций </a:t>
            </a:r>
            <a:r>
              <a:rPr lang="ru-RU" sz="2800" dirty="0">
                <a:solidFill>
                  <a:schemeClr val="accent6">
                    <a:lumMod val="50000"/>
                  </a:schemeClr>
                </a:solidFill>
                <a:effectLst>
                  <a:outerShdw blurRad="38100" dist="38100" dir="2700000" algn="tl">
                    <a:srgbClr val="000000">
                      <a:alpha val="43137"/>
                    </a:srgbClr>
                  </a:outerShdw>
                </a:effectLst>
              </a:rPr>
              <a:t>по вопросу выплаты и утраты средств</a:t>
            </a:r>
            <a:br>
              <a:rPr lang="ru-RU" sz="2800" dirty="0">
                <a:solidFill>
                  <a:schemeClr val="accent6">
                    <a:lumMod val="50000"/>
                  </a:schemeClr>
                </a:solidFill>
                <a:effectLst>
                  <a:outerShdw blurRad="38100" dist="38100" dir="2700000" algn="tl">
                    <a:srgbClr val="000000">
                      <a:alpha val="43137"/>
                    </a:srgbClr>
                  </a:outerShdw>
                </a:effectLst>
              </a:rPr>
            </a:br>
            <a:r>
              <a:rPr lang="ru-RU" sz="2800" dirty="0">
                <a:solidFill>
                  <a:schemeClr val="accent6">
                    <a:lumMod val="50000"/>
                  </a:schemeClr>
                </a:solidFill>
                <a:effectLst>
                  <a:outerShdw blurRad="38100" dist="38100" dir="2700000" algn="tl">
                    <a:srgbClr val="000000">
                      <a:alpha val="43137"/>
                    </a:srgbClr>
                  </a:outerShdw>
                </a:effectLst>
              </a:rPr>
              <a:t> компенсационного фонда за 2014 год</a:t>
            </a:r>
          </a:p>
        </p:txBody>
      </p:sp>
      <p:sp>
        <p:nvSpPr>
          <p:cNvPr id="4" name="Прямоугольник 3"/>
          <p:cNvSpPr/>
          <p:nvPr/>
        </p:nvSpPr>
        <p:spPr>
          <a:xfrm>
            <a:off x="285749" y="2034195"/>
            <a:ext cx="11609615" cy="3785652"/>
          </a:xfrm>
          <a:prstGeom prst="rect">
            <a:avLst/>
          </a:prstGeom>
          <a:scene3d>
            <a:camera prst="orthographicFront"/>
            <a:lightRig rig="threePt" dir="t"/>
          </a:scene3d>
          <a:sp3d>
            <a:bevelT/>
          </a:sp3d>
        </p:spPr>
        <p:txBody>
          <a:bodyPr wrap="square">
            <a:spAutoFit/>
          </a:bodyPr>
          <a:lstStyle/>
          <a:p>
            <a:pPr marL="82296" indent="0" algn="just">
              <a:buNone/>
            </a:pPr>
            <a:r>
              <a:rPr lang="ru-RU" sz="2400" dirty="0"/>
              <a:t>В анкетировании приняли участие </a:t>
            </a:r>
            <a:r>
              <a:rPr lang="ru-RU" sz="2400" dirty="0" smtClean="0">
                <a:solidFill>
                  <a:srgbClr val="35220D"/>
                </a:solidFill>
                <a:latin typeface="Times New Roman" panose="02020603050405020304" pitchFamily="18" charset="0"/>
                <a:cs typeface="Times New Roman" panose="02020603050405020304" pitchFamily="18" charset="0"/>
              </a:rPr>
              <a:t>153 </a:t>
            </a:r>
            <a:r>
              <a:rPr lang="ru-RU" sz="2400" dirty="0" smtClean="0"/>
              <a:t>саморегулируемые </a:t>
            </a:r>
            <a:r>
              <a:rPr lang="ru-RU" sz="2400" dirty="0"/>
              <a:t>организации.</a:t>
            </a:r>
          </a:p>
          <a:p>
            <a:pPr marL="82296" indent="0" algn="just">
              <a:buNone/>
            </a:pPr>
            <a:r>
              <a:rPr lang="ru-RU" sz="2400" dirty="0"/>
              <a:t>Информацию не представили </a:t>
            </a:r>
            <a:r>
              <a:rPr lang="ru-RU" sz="2400" dirty="0">
                <a:solidFill>
                  <a:srgbClr val="35220D"/>
                </a:solidFill>
                <a:latin typeface="Times New Roman" panose="02020603050405020304" pitchFamily="18" charset="0"/>
                <a:cs typeface="Times New Roman" panose="02020603050405020304" pitchFamily="18" charset="0"/>
              </a:rPr>
              <a:t>123</a:t>
            </a:r>
            <a:r>
              <a:rPr lang="ru-RU" sz="2400" dirty="0">
                <a:solidFill>
                  <a:srgbClr val="35220D"/>
                </a:solidFill>
              </a:rPr>
              <a:t> </a:t>
            </a:r>
            <a:r>
              <a:rPr lang="ru-RU" sz="2400" dirty="0"/>
              <a:t>саморегулируемые организации.</a:t>
            </a:r>
          </a:p>
          <a:p>
            <a:pPr marL="82296" indent="0" algn="just">
              <a:buNone/>
            </a:pPr>
            <a:endParaRPr lang="ru-RU" sz="2400" dirty="0"/>
          </a:p>
          <a:p>
            <a:pPr marL="82296" indent="0" algn="just">
              <a:buNone/>
            </a:pPr>
            <a:r>
              <a:rPr lang="ru-RU" sz="2400" dirty="0"/>
              <a:t>Итог: </a:t>
            </a:r>
          </a:p>
          <a:p>
            <a:pPr marL="82296" indent="0" algn="just">
              <a:buNone/>
            </a:pPr>
            <a:r>
              <a:rPr lang="ru-RU" sz="2400" dirty="0"/>
              <a:t>- сумма выплаты из средств компенсационного фонда по случаям возмещения вреда причиненным третьим лицам вследствие недостатков работ, которые оказывают влияние на безопасность объектов капитального строительства составила </a:t>
            </a:r>
            <a:r>
              <a:rPr lang="ru-RU" sz="2400" dirty="0">
                <a:solidFill>
                  <a:srgbClr val="35220D"/>
                </a:solidFill>
                <a:latin typeface="Times New Roman" panose="02020603050405020304" pitchFamily="18" charset="0"/>
                <a:cs typeface="Times New Roman" panose="02020603050405020304" pitchFamily="18" charset="0"/>
              </a:rPr>
              <a:t>7 423 658 </a:t>
            </a:r>
            <a:r>
              <a:rPr lang="ru-RU" sz="2400" dirty="0"/>
              <a:t>руб.</a:t>
            </a:r>
          </a:p>
          <a:p>
            <a:pPr marL="82296" indent="0" algn="just">
              <a:buNone/>
            </a:pPr>
            <a:r>
              <a:rPr lang="ru-RU" sz="2400" dirty="0"/>
              <a:t>- Сумма утраты средств компенсационного фонда, в связи с банкротством банков  составила </a:t>
            </a:r>
            <a:r>
              <a:rPr lang="ru-RU" sz="2400" dirty="0">
                <a:solidFill>
                  <a:srgbClr val="35220D"/>
                </a:solidFill>
                <a:latin typeface="Times New Roman" panose="02020603050405020304" pitchFamily="18" charset="0"/>
                <a:cs typeface="Times New Roman" panose="02020603050405020304" pitchFamily="18" charset="0"/>
              </a:rPr>
              <a:t>882 850 225,49 </a:t>
            </a:r>
            <a:r>
              <a:rPr lang="ru-RU" sz="2400" dirty="0"/>
              <a:t>руб.</a:t>
            </a:r>
          </a:p>
        </p:txBody>
      </p:sp>
    </p:spTree>
    <p:extLst>
      <p:ext uri="{BB962C8B-B14F-4D97-AF65-F5344CB8AC3E}">
        <p14:creationId xmlns:p14="http://schemas.microsoft.com/office/powerpoint/2010/main" val="1540181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272" y="179614"/>
            <a:ext cx="5478236" cy="1077685"/>
          </a:xfrm>
        </p:spPr>
        <p:txBody>
          <a:bodyPr>
            <a:noAutofit/>
          </a:bodyPr>
          <a:lstStyle/>
          <a:p>
            <a:pPr algn="ctr"/>
            <a:r>
              <a:rPr lang="ru-RU" dirty="0">
                <a:solidFill>
                  <a:schemeClr val="accent6">
                    <a:lumMod val="50000"/>
                  </a:schemeClr>
                </a:solidFill>
                <a:effectLst>
                  <a:outerShdw blurRad="38100" dist="38100" dir="2700000" algn="tl">
                    <a:srgbClr val="000000">
                      <a:alpha val="43137"/>
                    </a:srgbClr>
                  </a:outerShdw>
                </a:effectLst>
              </a:rPr>
              <a:t>Список банков</a:t>
            </a:r>
            <a:br>
              <a:rPr lang="ru-RU" dirty="0">
                <a:solidFill>
                  <a:schemeClr val="accent6">
                    <a:lumMod val="50000"/>
                  </a:schemeClr>
                </a:solidFill>
                <a:effectLst>
                  <a:outerShdw blurRad="38100" dist="38100" dir="2700000" algn="tl">
                    <a:srgbClr val="000000">
                      <a:alpha val="43137"/>
                    </a:srgbClr>
                  </a:outerShdw>
                </a:effectLst>
              </a:rPr>
            </a:br>
            <a:r>
              <a:rPr lang="ru-RU" dirty="0">
                <a:solidFill>
                  <a:schemeClr val="accent6">
                    <a:lumMod val="50000"/>
                  </a:schemeClr>
                </a:solidFill>
                <a:effectLst>
                  <a:outerShdw blurRad="38100" dist="38100" dir="2700000" algn="tl">
                    <a:srgbClr val="000000">
                      <a:alpha val="43137"/>
                    </a:srgbClr>
                  </a:outerShdw>
                </a:effectLst>
              </a:rPr>
              <a:t>(лицензия отозвана)</a:t>
            </a: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146889492"/>
              </p:ext>
            </p:extLst>
          </p:nvPr>
        </p:nvGraphicFramePr>
        <p:xfrm>
          <a:off x="367394" y="1532163"/>
          <a:ext cx="5306785" cy="4616899"/>
        </p:xfrm>
        <a:graphic>
          <a:graphicData uri="http://schemas.openxmlformats.org/drawingml/2006/table">
            <a:tbl>
              <a:tblPr firstRow="1" bandRow="1">
                <a:tableStyleId>{F5AB1C69-6EDB-4FF4-983F-18BD219EF322}</a:tableStyleId>
              </a:tblPr>
              <a:tblGrid>
                <a:gridCol w="563335"/>
                <a:gridCol w="2743200"/>
                <a:gridCol w="1144452"/>
                <a:gridCol w="855798"/>
              </a:tblGrid>
              <a:tr h="582386">
                <a:tc>
                  <a:txBody>
                    <a:bodyPr/>
                    <a:lstStyle/>
                    <a:p>
                      <a:pPr algn="ctr"/>
                      <a:r>
                        <a:rPr lang="ru-RU" sz="1400" dirty="0" smtClean="0">
                          <a:latin typeface="+mj-lt"/>
                        </a:rPr>
                        <a:t>№ п</a:t>
                      </a:r>
                      <a:r>
                        <a:rPr lang="en-US" sz="1400" dirty="0" smtClean="0">
                          <a:latin typeface="+mj-lt"/>
                        </a:rPr>
                        <a:t>/</a:t>
                      </a:r>
                      <a:r>
                        <a:rPr lang="ru-RU" sz="1400" dirty="0" smtClean="0">
                          <a:latin typeface="+mj-lt"/>
                        </a:rPr>
                        <a:t>п</a:t>
                      </a:r>
                      <a:endParaRPr lang="ru-RU" sz="1400" dirty="0">
                        <a:latin typeface="+mj-lt"/>
                      </a:endParaRPr>
                    </a:p>
                  </a:txBody>
                  <a:tcPr/>
                </a:tc>
                <a:tc>
                  <a:txBody>
                    <a:bodyPr/>
                    <a:lstStyle/>
                    <a:p>
                      <a:pPr algn="ctr"/>
                      <a:r>
                        <a:rPr lang="ru-RU" sz="1400" dirty="0" smtClean="0">
                          <a:latin typeface="+mj-lt"/>
                        </a:rPr>
                        <a:t>Наименование кредитного учреждения</a:t>
                      </a:r>
                      <a:endParaRPr lang="ru-RU" sz="1400" dirty="0">
                        <a:latin typeface="+mj-lt"/>
                      </a:endParaRPr>
                    </a:p>
                  </a:txBody>
                  <a:tcPr/>
                </a:tc>
                <a:tc>
                  <a:txBody>
                    <a:bodyPr/>
                    <a:lstStyle/>
                    <a:p>
                      <a:pPr algn="ctr"/>
                      <a:r>
                        <a:rPr lang="ru-RU" sz="1400" dirty="0" smtClean="0">
                          <a:latin typeface="+mj-lt"/>
                        </a:rPr>
                        <a:t>Лицензия</a:t>
                      </a:r>
                      <a:endParaRPr lang="ru-RU" sz="1400" dirty="0">
                        <a:latin typeface="+mj-lt"/>
                      </a:endParaRPr>
                    </a:p>
                  </a:txBody>
                  <a:tcPr/>
                </a:tc>
                <a:tc>
                  <a:txBody>
                    <a:bodyPr/>
                    <a:lstStyle/>
                    <a:p>
                      <a:pPr algn="ctr"/>
                      <a:r>
                        <a:rPr lang="ru-RU" sz="1400" dirty="0" smtClean="0">
                          <a:latin typeface="+mj-lt"/>
                        </a:rPr>
                        <a:t>Кол-во СРО </a:t>
                      </a:r>
                      <a:endParaRPr lang="ru-RU" sz="1400" dirty="0">
                        <a:latin typeface="+mj-lt"/>
                      </a:endParaRPr>
                    </a:p>
                  </a:txBody>
                  <a:tcPr/>
                </a:tc>
              </a:tr>
              <a:tr h="256742">
                <a:tc>
                  <a:txBody>
                    <a:bodyPr/>
                    <a:lstStyle/>
                    <a:p>
                      <a:pPr algn="ctr"/>
                      <a:r>
                        <a:rPr lang="ru-RU" sz="1400" dirty="0" smtClean="0">
                          <a:latin typeface="+mj-lt"/>
                        </a:rPr>
                        <a:t>1</a:t>
                      </a:r>
                      <a:endParaRPr lang="ru-RU" sz="1400" dirty="0">
                        <a:latin typeface="+mj-lt"/>
                      </a:endParaRPr>
                    </a:p>
                  </a:txBody>
                  <a:tcPr/>
                </a:tc>
                <a:tc>
                  <a:txBody>
                    <a:bodyPr/>
                    <a:lstStyle/>
                    <a:p>
                      <a:pPr algn="ctr"/>
                      <a:r>
                        <a:rPr lang="ru-RU" sz="1400" dirty="0" smtClean="0">
                          <a:latin typeface="+mj-lt"/>
                        </a:rPr>
                        <a:t>АКБ «</a:t>
                      </a:r>
                      <a:r>
                        <a:rPr lang="ru-RU" sz="1400" dirty="0" err="1" smtClean="0">
                          <a:latin typeface="+mj-lt"/>
                        </a:rPr>
                        <a:t>Инвестбанк</a:t>
                      </a:r>
                      <a:r>
                        <a:rPr lang="ru-RU" sz="1400" dirty="0" smtClean="0">
                          <a:latin typeface="+mj-lt"/>
                        </a:rPr>
                        <a:t>» (ОАО)</a:t>
                      </a:r>
                      <a:endParaRPr lang="ru-RU" sz="1400" dirty="0">
                        <a:latin typeface="+mj-lt"/>
                      </a:endParaRPr>
                    </a:p>
                  </a:txBody>
                  <a:tcPr/>
                </a:tc>
                <a:tc>
                  <a:txBody>
                    <a:bodyPr/>
                    <a:lstStyle/>
                    <a:p>
                      <a:pPr algn="ctr"/>
                      <a:r>
                        <a:rPr lang="ru-RU" sz="1400" dirty="0" smtClean="0">
                          <a:latin typeface="+mj-lt"/>
                        </a:rPr>
                        <a:t>№107</a:t>
                      </a:r>
                      <a:endParaRPr lang="ru-RU" sz="1400" dirty="0">
                        <a:latin typeface="+mj-lt"/>
                      </a:endParaRPr>
                    </a:p>
                  </a:txBody>
                  <a:tcPr/>
                </a:tc>
                <a:tc>
                  <a:txBody>
                    <a:bodyPr/>
                    <a:lstStyle/>
                    <a:p>
                      <a:pPr algn="ctr"/>
                      <a:r>
                        <a:rPr lang="ru-RU" sz="1400" dirty="0" smtClean="0">
                          <a:latin typeface="+mj-lt"/>
                        </a:rPr>
                        <a:t>5</a:t>
                      </a:r>
                      <a:endParaRPr lang="ru-RU" sz="1400" dirty="0">
                        <a:latin typeface="+mj-lt"/>
                      </a:endParaRPr>
                    </a:p>
                  </a:txBody>
                  <a:tcPr/>
                </a:tc>
              </a:tr>
              <a:tr h="256742">
                <a:tc>
                  <a:txBody>
                    <a:bodyPr/>
                    <a:lstStyle/>
                    <a:p>
                      <a:pPr algn="ctr"/>
                      <a:r>
                        <a:rPr lang="ru-RU" sz="1400" dirty="0" smtClean="0">
                          <a:latin typeface="+mj-lt"/>
                        </a:rPr>
                        <a:t>2</a:t>
                      </a:r>
                      <a:endParaRPr lang="ru-RU" sz="1400" dirty="0">
                        <a:latin typeface="+mj-lt"/>
                      </a:endParaRPr>
                    </a:p>
                  </a:txBody>
                  <a:tcPr/>
                </a:tc>
                <a:tc>
                  <a:txBody>
                    <a:bodyPr/>
                    <a:lstStyle/>
                    <a:p>
                      <a:pPr algn="ctr"/>
                      <a:r>
                        <a:rPr lang="ru-RU" sz="1400" dirty="0" smtClean="0">
                          <a:latin typeface="+mj-lt"/>
                        </a:rPr>
                        <a:t>ОАО «Смоленский</a:t>
                      </a:r>
                      <a:r>
                        <a:rPr lang="ru-RU" sz="1400" baseline="0" dirty="0" smtClean="0">
                          <a:latin typeface="+mj-lt"/>
                        </a:rPr>
                        <a:t> банк»</a:t>
                      </a:r>
                      <a:endParaRPr lang="ru-RU" sz="1400" dirty="0">
                        <a:latin typeface="+mj-lt"/>
                      </a:endParaRPr>
                    </a:p>
                  </a:txBody>
                  <a:tcPr/>
                </a:tc>
                <a:tc>
                  <a:txBody>
                    <a:bodyPr/>
                    <a:lstStyle/>
                    <a:p>
                      <a:pPr algn="ctr"/>
                      <a:r>
                        <a:rPr lang="ru-RU" sz="1400" dirty="0" smtClean="0">
                          <a:latin typeface="+mj-lt"/>
                        </a:rPr>
                        <a:t>№2029</a:t>
                      </a:r>
                      <a:endParaRPr lang="ru-RU" sz="1400" dirty="0">
                        <a:latin typeface="+mj-lt"/>
                      </a:endParaRPr>
                    </a:p>
                  </a:txBody>
                  <a:tcPr/>
                </a:tc>
                <a:tc>
                  <a:txBody>
                    <a:bodyPr/>
                    <a:lstStyle/>
                    <a:p>
                      <a:pPr algn="ctr"/>
                      <a:r>
                        <a:rPr lang="ru-RU" sz="1400" dirty="0" smtClean="0">
                          <a:latin typeface="+mj-lt"/>
                        </a:rPr>
                        <a:t>2</a:t>
                      </a:r>
                      <a:endParaRPr lang="ru-RU" sz="1400" dirty="0">
                        <a:latin typeface="+mj-lt"/>
                      </a:endParaRPr>
                    </a:p>
                  </a:txBody>
                  <a:tcPr/>
                </a:tc>
              </a:tr>
              <a:tr h="254171">
                <a:tc>
                  <a:txBody>
                    <a:bodyPr/>
                    <a:lstStyle/>
                    <a:p>
                      <a:pPr algn="ctr"/>
                      <a:r>
                        <a:rPr lang="ru-RU" sz="1400" dirty="0" smtClean="0">
                          <a:latin typeface="+mj-lt"/>
                        </a:rPr>
                        <a:t>3</a:t>
                      </a:r>
                      <a:endParaRPr lang="ru-RU" sz="1400" dirty="0">
                        <a:latin typeface="+mj-lt"/>
                      </a:endParaRPr>
                    </a:p>
                  </a:txBody>
                  <a:tcPr/>
                </a:tc>
                <a:tc>
                  <a:txBody>
                    <a:bodyPr/>
                    <a:lstStyle/>
                    <a:p>
                      <a:pPr algn="ctr"/>
                      <a:r>
                        <a:rPr lang="ru-RU" sz="1400" dirty="0" smtClean="0">
                          <a:latin typeface="+mj-lt"/>
                        </a:rPr>
                        <a:t>ОАО «Мастер-банк»</a:t>
                      </a:r>
                      <a:endParaRPr lang="ru-RU" sz="1400" dirty="0">
                        <a:latin typeface="+mj-lt"/>
                      </a:endParaRPr>
                    </a:p>
                  </a:txBody>
                  <a:tcPr/>
                </a:tc>
                <a:tc>
                  <a:txBody>
                    <a:bodyPr/>
                    <a:lstStyle/>
                    <a:p>
                      <a:pPr algn="ctr"/>
                      <a:r>
                        <a:rPr lang="ru-RU" sz="1400" dirty="0" smtClean="0">
                          <a:latin typeface="+mj-lt"/>
                        </a:rPr>
                        <a:t>№2176</a:t>
                      </a:r>
                      <a:endParaRPr lang="ru-RU" sz="1400" dirty="0">
                        <a:latin typeface="+mj-lt"/>
                      </a:endParaRPr>
                    </a:p>
                  </a:txBody>
                  <a:tcPr/>
                </a:tc>
                <a:tc>
                  <a:txBody>
                    <a:bodyPr/>
                    <a:lstStyle/>
                    <a:p>
                      <a:pPr algn="ctr"/>
                      <a:r>
                        <a:rPr lang="ru-RU" sz="1400" dirty="0" smtClean="0">
                          <a:latin typeface="+mj-lt"/>
                        </a:rPr>
                        <a:t>6</a:t>
                      </a:r>
                      <a:endParaRPr lang="ru-RU" sz="1400" dirty="0">
                        <a:latin typeface="+mj-lt"/>
                      </a:endParaRPr>
                    </a:p>
                  </a:txBody>
                  <a:tcPr/>
                </a:tc>
              </a:tr>
              <a:tr h="610011">
                <a:tc>
                  <a:txBody>
                    <a:bodyPr/>
                    <a:lstStyle/>
                    <a:p>
                      <a:pPr algn="ctr"/>
                      <a:r>
                        <a:rPr lang="ru-RU" sz="1400" dirty="0" smtClean="0">
                          <a:latin typeface="+mj-lt"/>
                        </a:rPr>
                        <a:t>4</a:t>
                      </a:r>
                      <a:endParaRPr lang="ru-RU" sz="1400" dirty="0">
                        <a:latin typeface="+mj-lt"/>
                      </a:endParaRPr>
                    </a:p>
                  </a:txBody>
                  <a:tcPr/>
                </a:tc>
                <a:tc>
                  <a:txBody>
                    <a:bodyPr/>
                    <a:lstStyle/>
                    <a:p>
                      <a:pPr algn="ctr"/>
                      <a:r>
                        <a:rPr lang="ru-RU" sz="1400" dirty="0" smtClean="0">
                          <a:latin typeface="+mj-lt"/>
                        </a:rPr>
                        <a:t>ООО «Коммерческий Волжский социальный банк»</a:t>
                      </a:r>
                      <a:endParaRPr lang="ru-RU" sz="1400" dirty="0">
                        <a:latin typeface="+mj-lt"/>
                      </a:endParaRPr>
                    </a:p>
                  </a:txBody>
                  <a:tcPr/>
                </a:tc>
                <a:tc>
                  <a:txBody>
                    <a:bodyPr/>
                    <a:lstStyle/>
                    <a:p>
                      <a:pPr algn="ctr"/>
                      <a:r>
                        <a:rPr lang="ru-RU" sz="1400" dirty="0" smtClean="0">
                          <a:latin typeface="+mj-lt"/>
                        </a:rPr>
                        <a:t>№2428</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r h="432091">
                <a:tc>
                  <a:txBody>
                    <a:bodyPr/>
                    <a:lstStyle/>
                    <a:p>
                      <a:pPr algn="ctr"/>
                      <a:r>
                        <a:rPr lang="ru-RU" sz="1400" dirty="0" smtClean="0">
                          <a:latin typeface="+mj-lt"/>
                        </a:rPr>
                        <a:t>5</a:t>
                      </a:r>
                      <a:endParaRPr lang="ru-RU" sz="1400" dirty="0">
                        <a:latin typeface="+mj-lt"/>
                      </a:endParaRPr>
                    </a:p>
                  </a:txBody>
                  <a:tcPr/>
                </a:tc>
                <a:tc>
                  <a:txBody>
                    <a:bodyPr/>
                    <a:lstStyle/>
                    <a:p>
                      <a:pPr algn="ctr"/>
                      <a:r>
                        <a:rPr lang="ru-RU" sz="1400" dirty="0" smtClean="0">
                          <a:latin typeface="+mj-lt"/>
                        </a:rPr>
                        <a:t>ОАО «КБ «Первый Экспресс»</a:t>
                      </a:r>
                      <a:endParaRPr lang="ru-RU" sz="1400" dirty="0">
                        <a:latin typeface="+mj-lt"/>
                      </a:endParaRPr>
                    </a:p>
                  </a:txBody>
                  <a:tcPr/>
                </a:tc>
                <a:tc>
                  <a:txBody>
                    <a:bodyPr/>
                    <a:lstStyle/>
                    <a:p>
                      <a:pPr algn="ctr"/>
                      <a:r>
                        <a:rPr lang="ru-RU" sz="1400" dirty="0" smtClean="0">
                          <a:latin typeface="+mj-lt"/>
                        </a:rPr>
                        <a:t>№3237</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r h="432091">
                <a:tc>
                  <a:txBody>
                    <a:bodyPr/>
                    <a:lstStyle/>
                    <a:p>
                      <a:pPr algn="ctr"/>
                      <a:r>
                        <a:rPr lang="ru-RU" sz="1400" dirty="0" smtClean="0">
                          <a:latin typeface="+mj-lt"/>
                        </a:rPr>
                        <a:t>6</a:t>
                      </a:r>
                      <a:endParaRPr lang="ru-RU" sz="1400" dirty="0">
                        <a:latin typeface="+mj-lt"/>
                      </a:endParaRPr>
                    </a:p>
                  </a:txBody>
                  <a:tcPr/>
                </a:tc>
                <a:tc>
                  <a:txBody>
                    <a:bodyPr/>
                    <a:lstStyle/>
                    <a:p>
                      <a:pPr algn="ctr"/>
                      <a:r>
                        <a:rPr lang="ru-RU" sz="1400" dirty="0" smtClean="0">
                          <a:latin typeface="+mj-lt"/>
                        </a:rPr>
                        <a:t>ЗАО «ПВ Банк» (поволжский банк)</a:t>
                      </a:r>
                      <a:endParaRPr lang="ru-RU" sz="1400" dirty="0">
                        <a:latin typeface="+mj-lt"/>
                      </a:endParaRPr>
                    </a:p>
                  </a:txBody>
                  <a:tcPr/>
                </a:tc>
                <a:tc>
                  <a:txBody>
                    <a:bodyPr/>
                    <a:lstStyle/>
                    <a:p>
                      <a:pPr algn="ctr"/>
                      <a:r>
                        <a:rPr lang="ru-RU" sz="1400" dirty="0" smtClean="0">
                          <a:latin typeface="+mj-lt"/>
                        </a:rPr>
                        <a:t>№634</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r h="432091">
                <a:tc>
                  <a:txBody>
                    <a:bodyPr/>
                    <a:lstStyle/>
                    <a:p>
                      <a:pPr algn="ctr"/>
                      <a:r>
                        <a:rPr lang="ru-RU" sz="1400" dirty="0" smtClean="0">
                          <a:latin typeface="+mj-lt"/>
                        </a:rPr>
                        <a:t>7</a:t>
                      </a:r>
                      <a:endParaRPr lang="ru-RU" sz="1400" dirty="0">
                        <a:latin typeface="+mj-lt"/>
                      </a:endParaRPr>
                    </a:p>
                  </a:txBody>
                  <a:tcPr/>
                </a:tc>
                <a:tc>
                  <a:txBody>
                    <a:bodyPr/>
                    <a:lstStyle/>
                    <a:p>
                      <a:pPr algn="ctr"/>
                      <a:r>
                        <a:rPr lang="ru-RU" sz="1400" dirty="0" smtClean="0">
                          <a:latin typeface="+mj-lt"/>
                        </a:rPr>
                        <a:t>ООО «Коммерческий</a:t>
                      </a:r>
                      <a:r>
                        <a:rPr lang="ru-RU" sz="1400" baseline="0" dirty="0" smtClean="0">
                          <a:latin typeface="+mj-lt"/>
                        </a:rPr>
                        <a:t> банк «Монолит»</a:t>
                      </a:r>
                      <a:endParaRPr lang="ru-RU" sz="1400" dirty="0">
                        <a:latin typeface="+mj-lt"/>
                      </a:endParaRPr>
                    </a:p>
                  </a:txBody>
                  <a:tcPr/>
                </a:tc>
                <a:tc>
                  <a:txBody>
                    <a:bodyPr/>
                    <a:lstStyle/>
                    <a:p>
                      <a:pPr algn="ctr"/>
                      <a:r>
                        <a:rPr lang="ru-RU" sz="1400" dirty="0" smtClean="0">
                          <a:latin typeface="+mj-lt"/>
                        </a:rPr>
                        <a:t>-</a:t>
                      </a:r>
                      <a:endParaRPr lang="ru-RU" sz="1400" dirty="0">
                        <a:latin typeface="+mj-lt"/>
                      </a:endParaRPr>
                    </a:p>
                  </a:txBody>
                  <a:tcPr/>
                </a:tc>
                <a:tc>
                  <a:txBody>
                    <a:bodyPr/>
                    <a:lstStyle/>
                    <a:p>
                      <a:pPr algn="ctr"/>
                      <a:r>
                        <a:rPr lang="ru-RU" sz="1400" dirty="0" smtClean="0">
                          <a:latin typeface="+mj-lt"/>
                        </a:rPr>
                        <a:t>2</a:t>
                      </a:r>
                      <a:endParaRPr lang="ru-RU" sz="1400" dirty="0">
                        <a:latin typeface="+mj-lt"/>
                      </a:endParaRPr>
                    </a:p>
                  </a:txBody>
                  <a:tcPr/>
                </a:tc>
              </a:tr>
              <a:tr h="254171">
                <a:tc>
                  <a:txBody>
                    <a:bodyPr/>
                    <a:lstStyle/>
                    <a:p>
                      <a:pPr algn="ctr"/>
                      <a:r>
                        <a:rPr lang="ru-RU" sz="1400" dirty="0" smtClean="0">
                          <a:latin typeface="+mj-lt"/>
                        </a:rPr>
                        <a:t>8</a:t>
                      </a:r>
                      <a:endParaRPr lang="ru-RU" sz="1400" dirty="0">
                        <a:latin typeface="+mj-lt"/>
                      </a:endParaRPr>
                    </a:p>
                  </a:txBody>
                  <a:tcPr/>
                </a:tc>
                <a:tc>
                  <a:txBody>
                    <a:bodyPr/>
                    <a:lstStyle/>
                    <a:p>
                      <a:pPr algn="ctr"/>
                      <a:r>
                        <a:rPr lang="ru-RU" sz="1400" dirty="0" smtClean="0">
                          <a:latin typeface="+mj-lt"/>
                        </a:rPr>
                        <a:t>ООО «АФ</a:t>
                      </a:r>
                      <a:r>
                        <a:rPr lang="ru-RU" sz="1400" baseline="0" dirty="0" smtClean="0">
                          <a:latin typeface="+mj-lt"/>
                        </a:rPr>
                        <a:t> Банк»</a:t>
                      </a:r>
                      <a:endParaRPr lang="ru-RU" sz="1400" dirty="0">
                        <a:latin typeface="+mj-lt"/>
                      </a:endParaRPr>
                    </a:p>
                  </a:txBody>
                  <a:tcPr/>
                </a:tc>
                <a:tc>
                  <a:txBody>
                    <a:bodyPr/>
                    <a:lstStyle/>
                    <a:p>
                      <a:pPr algn="ctr"/>
                      <a:r>
                        <a:rPr lang="ru-RU" sz="1400" dirty="0" smtClean="0">
                          <a:latin typeface="+mj-lt"/>
                        </a:rPr>
                        <a:t>-</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r h="432091">
                <a:tc>
                  <a:txBody>
                    <a:bodyPr/>
                    <a:lstStyle/>
                    <a:p>
                      <a:pPr algn="ctr"/>
                      <a:r>
                        <a:rPr lang="ru-RU" sz="1400" dirty="0" smtClean="0">
                          <a:latin typeface="+mj-lt"/>
                        </a:rPr>
                        <a:t>9</a:t>
                      </a:r>
                      <a:endParaRPr lang="ru-RU" sz="1400" dirty="0">
                        <a:latin typeface="+mj-lt"/>
                      </a:endParaRPr>
                    </a:p>
                  </a:txBody>
                  <a:tcPr/>
                </a:tc>
                <a:tc>
                  <a:txBody>
                    <a:bodyPr/>
                    <a:lstStyle/>
                    <a:p>
                      <a:pPr algn="ctr"/>
                      <a:r>
                        <a:rPr lang="ru-RU" sz="1400" dirty="0" smtClean="0">
                          <a:latin typeface="+mj-lt"/>
                        </a:rPr>
                        <a:t>ОАО</a:t>
                      </a:r>
                      <a:r>
                        <a:rPr lang="ru-RU" sz="1400" baseline="0" dirty="0" smtClean="0">
                          <a:latin typeface="+mj-lt"/>
                        </a:rPr>
                        <a:t> МКБ «Замоскворецкий»</a:t>
                      </a:r>
                      <a:endParaRPr lang="ru-RU" sz="1400" dirty="0">
                        <a:latin typeface="+mj-lt"/>
                      </a:endParaRPr>
                    </a:p>
                  </a:txBody>
                  <a:tcPr/>
                </a:tc>
                <a:tc>
                  <a:txBody>
                    <a:bodyPr/>
                    <a:lstStyle/>
                    <a:p>
                      <a:pPr algn="ctr"/>
                      <a:r>
                        <a:rPr lang="ru-RU" sz="1400" dirty="0" smtClean="0">
                          <a:latin typeface="+mj-lt"/>
                        </a:rPr>
                        <a:t>-</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r h="302430">
                <a:tc>
                  <a:txBody>
                    <a:bodyPr/>
                    <a:lstStyle/>
                    <a:p>
                      <a:pPr algn="ctr"/>
                      <a:r>
                        <a:rPr lang="ru-RU" sz="1400" dirty="0" smtClean="0">
                          <a:latin typeface="+mj-lt"/>
                        </a:rPr>
                        <a:t>10</a:t>
                      </a:r>
                      <a:endParaRPr lang="ru-RU" sz="1400" dirty="0">
                        <a:latin typeface="+mj-lt"/>
                      </a:endParaRPr>
                    </a:p>
                  </a:txBody>
                  <a:tcPr/>
                </a:tc>
                <a:tc>
                  <a:txBody>
                    <a:bodyPr/>
                    <a:lstStyle/>
                    <a:p>
                      <a:pPr algn="ctr"/>
                      <a:r>
                        <a:rPr lang="ru-RU" sz="1400" dirty="0" smtClean="0">
                          <a:latin typeface="+mj-lt"/>
                        </a:rPr>
                        <a:t>ОАО «</a:t>
                      </a:r>
                      <a:r>
                        <a:rPr lang="ru-RU" sz="1400" dirty="0" err="1" smtClean="0">
                          <a:latin typeface="+mj-lt"/>
                        </a:rPr>
                        <a:t>ИнтрастБанк</a:t>
                      </a:r>
                      <a:r>
                        <a:rPr lang="ru-RU" sz="1400" dirty="0" smtClean="0">
                          <a:latin typeface="+mj-lt"/>
                        </a:rPr>
                        <a:t>»</a:t>
                      </a:r>
                      <a:endParaRPr lang="ru-RU" sz="1400" dirty="0">
                        <a:latin typeface="+mj-lt"/>
                      </a:endParaRPr>
                    </a:p>
                  </a:txBody>
                  <a:tcPr/>
                </a:tc>
                <a:tc>
                  <a:txBody>
                    <a:bodyPr/>
                    <a:lstStyle/>
                    <a:p>
                      <a:pPr algn="ctr"/>
                      <a:r>
                        <a:rPr lang="ru-RU" sz="1400" dirty="0" smtClean="0">
                          <a:latin typeface="+mj-lt"/>
                        </a:rPr>
                        <a:t>-</a:t>
                      </a:r>
                      <a:endParaRPr lang="ru-RU" sz="1400" dirty="0">
                        <a:latin typeface="+mj-lt"/>
                      </a:endParaRPr>
                    </a:p>
                  </a:txBody>
                  <a:tcPr/>
                </a:tc>
                <a:tc>
                  <a:txBody>
                    <a:bodyPr/>
                    <a:lstStyle/>
                    <a:p>
                      <a:pPr algn="ctr"/>
                      <a:r>
                        <a:rPr lang="ru-RU" sz="1400" dirty="0" smtClean="0">
                          <a:latin typeface="+mj-lt"/>
                        </a:rPr>
                        <a:t>1</a:t>
                      </a:r>
                      <a:endParaRPr lang="ru-RU" sz="1400" dirty="0">
                        <a:latin typeface="+mj-lt"/>
                      </a:endParaRPr>
                    </a:p>
                  </a:txBody>
                  <a:tcPr/>
                </a:tc>
              </a:tr>
            </a:tbl>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1428844353"/>
              </p:ext>
            </p:extLst>
          </p:nvPr>
        </p:nvGraphicFramePr>
        <p:xfrm>
          <a:off x="6457950" y="1551215"/>
          <a:ext cx="5387861" cy="4596492"/>
        </p:xfrm>
        <a:graphic>
          <a:graphicData uri="http://schemas.openxmlformats.org/drawingml/2006/table">
            <a:tbl>
              <a:tblPr firstRow="1" bandRow="1">
                <a:tableStyleId>{F5AB1C69-6EDB-4FF4-983F-18BD219EF322}</a:tableStyleId>
              </a:tblPr>
              <a:tblGrid>
                <a:gridCol w="538843"/>
                <a:gridCol w="2583262"/>
                <a:gridCol w="1136414"/>
                <a:gridCol w="1129342"/>
              </a:tblGrid>
              <a:tr h="688691">
                <a:tc>
                  <a:txBody>
                    <a:bodyPr/>
                    <a:lstStyle/>
                    <a:p>
                      <a:pPr algn="ctr"/>
                      <a:r>
                        <a:rPr lang="ru-RU" sz="1400" dirty="0" smtClean="0">
                          <a:latin typeface="+mj-lt"/>
                        </a:rPr>
                        <a:t>№ п</a:t>
                      </a:r>
                      <a:r>
                        <a:rPr lang="en-US" sz="1400" dirty="0" smtClean="0">
                          <a:latin typeface="+mj-lt"/>
                        </a:rPr>
                        <a:t>/</a:t>
                      </a:r>
                      <a:r>
                        <a:rPr lang="ru-RU" sz="1400" dirty="0" smtClean="0">
                          <a:latin typeface="+mj-lt"/>
                        </a:rPr>
                        <a:t>п</a:t>
                      </a:r>
                      <a:endParaRPr lang="ru-RU" sz="1400" dirty="0">
                        <a:latin typeface="+mj-lt"/>
                      </a:endParaRPr>
                    </a:p>
                  </a:txBody>
                  <a:tcPr/>
                </a:tc>
                <a:tc>
                  <a:txBody>
                    <a:bodyPr/>
                    <a:lstStyle/>
                    <a:p>
                      <a:pPr algn="ctr"/>
                      <a:r>
                        <a:rPr lang="ru-RU" sz="1400" dirty="0" smtClean="0">
                          <a:latin typeface="+mj-lt"/>
                        </a:rPr>
                        <a:t>Наименование кредитного учреждения</a:t>
                      </a:r>
                      <a:endParaRPr lang="ru-RU" sz="1400" dirty="0">
                        <a:latin typeface="+mj-lt"/>
                      </a:endParaRPr>
                    </a:p>
                  </a:txBody>
                  <a:tcPr/>
                </a:tc>
                <a:tc>
                  <a:txBody>
                    <a:bodyPr/>
                    <a:lstStyle/>
                    <a:p>
                      <a:pPr algn="ctr"/>
                      <a:r>
                        <a:rPr lang="ru-RU" sz="1400" dirty="0" smtClean="0">
                          <a:latin typeface="+mj-lt"/>
                        </a:rPr>
                        <a:t>Лицензия</a:t>
                      </a:r>
                      <a:endParaRPr lang="ru-RU" sz="1400" dirty="0">
                        <a:latin typeface="+mj-lt"/>
                      </a:endParaRPr>
                    </a:p>
                  </a:txBody>
                  <a:tcPr/>
                </a:tc>
                <a:tc>
                  <a:txBody>
                    <a:bodyPr/>
                    <a:lstStyle/>
                    <a:p>
                      <a:pPr algn="ctr"/>
                      <a:r>
                        <a:rPr lang="ru-RU" sz="1400" dirty="0" smtClean="0">
                          <a:latin typeface="+mj-lt"/>
                        </a:rPr>
                        <a:t>Кол-во СРО</a:t>
                      </a:r>
                      <a:endParaRPr lang="ru-RU" sz="1400" dirty="0">
                        <a:latin typeface="+mj-lt"/>
                      </a:endParaRPr>
                    </a:p>
                  </a:txBody>
                  <a:tcPr/>
                </a:tc>
              </a:tr>
              <a:tr h="925788">
                <a:tc>
                  <a:txBody>
                    <a:bodyPr/>
                    <a:lstStyle/>
                    <a:p>
                      <a:pPr algn="ctr"/>
                      <a:r>
                        <a:rPr lang="ru-RU" sz="1400" dirty="0" smtClean="0">
                          <a:latin typeface="+mj-lt"/>
                        </a:rPr>
                        <a:t>1</a:t>
                      </a:r>
                      <a:endParaRPr lang="ru-RU" sz="14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effectLst/>
                          <a:latin typeface="+mj-lt"/>
                        </a:rPr>
                        <a:t>ОАО «Сбербанк России»</a:t>
                      </a:r>
                      <a:endParaRPr lang="ru-RU" sz="1400" dirty="0" smtClean="0">
                        <a:effectLst/>
                        <a:latin typeface="+mj-lt"/>
                        <a:ea typeface="Calibri"/>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a:latin typeface="+mj-lt"/>
                      </a:endParaRPr>
                    </a:p>
                  </a:txBody>
                  <a:tcPr/>
                </a:tc>
                <a:tc>
                  <a:txBody>
                    <a:bodyPr/>
                    <a:lstStyle/>
                    <a:p>
                      <a:pPr algn="ctr"/>
                      <a:r>
                        <a:rPr lang="ru-RU" sz="1400" dirty="0" smtClean="0">
                          <a:latin typeface="+mj-lt"/>
                        </a:rPr>
                        <a:t>№1481</a:t>
                      </a:r>
                      <a:endParaRPr lang="ru-RU" sz="1400" dirty="0">
                        <a:latin typeface="+mj-lt"/>
                      </a:endParaRPr>
                    </a:p>
                  </a:txBody>
                  <a:tcPr/>
                </a:tc>
                <a:tc>
                  <a:txBody>
                    <a:bodyPr/>
                    <a:lstStyle/>
                    <a:p>
                      <a:pPr algn="ctr"/>
                      <a:r>
                        <a:rPr lang="ru-RU" sz="1400" dirty="0" smtClean="0">
                          <a:latin typeface="+mj-lt"/>
                        </a:rPr>
                        <a:t>34</a:t>
                      </a:r>
                      <a:endParaRPr lang="ru-RU" sz="1400" dirty="0">
                        <a:latin typeface="+mj-lt"/>
                      </a:endParaRPr>
                    </a:p>
                  </a:txBody>
                  <a:tcPr/>
                </a:tc>
              </a:tr>
              <a:tr h="589637">
                <a:tc>
                  <a:txBody>
                    <a:bodyPr/>
                    <a:lstStyle/>
                    <a:p>
                      <a:pPr algn="ctr"/>
                      <a:r>
                        <a:rPr lang="ru-RU" sz="1400" dirty="0" smtClean="0">
                          <a:latin typeface="+mj-lt"/>
                        </a:rPr>
                        <a:t>2</a:t>
                      </a:r>
                      <a:endParaRPr lang="ru-RU" sz="1400" dirty="0">
                        <a:latin typeface="+mj-lt"/>
                      </a:endParaRPr>
                    </a:p>
                  </a:txBody>
                  <a:tcPr/>
                </a:tc>
                <a:tc>
                  <a:txBody>
                    <a:bodyPr/>
                    <a:lstStyle/>
                    <a:p>
                      <a:pPr algn="ctr"/>
                      <a:r>
                        <a:rPr lang="ru-RU" sz="1400" dirty="0" smtClean="0">
                          <a:latin typeface="+mj-lt"/>
                        </a:rPr>
                        <a:t>ОАО «Банк ВТБ»</a:t>
                      </a:r>
                      <a:endParaRPr lang="ru-RU" sz="1400" dirty="0">
                        <a:latin typeface="+mj-lt"/>
                      </a:endParaRPr>
                    </a:p>
                  </a:txBody>
                  <a:tcPr/>
                </a:tc>
                <a:tc>
                  <a:txBody>
                    <a:bodyPr/>
                    <a:lstStyle/>
                    <a:p>
                      <a:pPr algn="ctr"/>
                      <a:r>
                        <a:rPr lang="ru-RU" sz="1400" dirty="0" smtClean="0">
                          <a:latin typeface="+mj-lt"/>
                        </a:rPr>
                        <a:t>№1000</a:t>
                      </a:r>
                      <a:endParaRPr lang="ru-RU" sz="1400" dirty="0">
                        <a:latin typeface="+mj-lt"/>
                      </a:endParaRPr>
                    </a:p>
                  </a:txBody>
                  <a:tcPr/>
                </a:tc>
                <a:tc>
                  <a:txBody>
                    <a:bodyPr/>
                    <a:lstStyle/>
                    <a:p>
                      <a:pPr algn="ctr"/>
                      <a:r>
                        <a:rPr lang="ru-RU" sz="1400" dirty="0" smtClean="0">
                          <a:latin typeface="+mj-lt"/>
                        </a:rPr>
                        <a:t>18</a:t>
                      </a:r>
                      <a:endParaRPr lang="ru-RU" sz="1400" dirty="0">
                        <a:latin typeface="+mj-lt"/>
                      </a:endParaRPr>
                    </a:p>
                  </a:txBody>
                  <a:tcPr/>
                </a:tc>
              </a:tr>
              <a:tr h="589637">
                <a:tc>
                  <a:txBody>
                    <a:bodyPr/>
                    <a:lstStyle/>
                    <a:p>
                      <a:pPr algn="ctr"/>
                      <a:r>
                        <a:rPr lang="ru-RU" sz="1400" dirty="0" smtClean="0">
                          <a:latin typeface="+mj-lt"/>
                        </a:rPr>
                        <a:t>3</a:t>
                      </a:r>
                      <a:endParaRPr lang="ru-RU" sz="1400" dirty="0">
                        <a:latin typeface="+mj-lt"/>
                      </a:endParaRPr>
                    </a:p>
                  </a:txBody>
                  <a:tcPr/>
                </a:tc>
                <a:tc>
                  <a:txBody>
                    <a:bodyPr/>
                    <a:lstStyle/>
                    <a:p>
                      <a:pPr algn="ctr"/>
                      <a:r>
                        <a:rPr lang="ru-RU" sz="1400" dirty="0" smtClean="0">
                          <a:latin typeface="+mj-lt"/>
                        </a:rPr>
                        <a:t>ОАО «Газпромбанк»</a:t>
                      </a:r>
                      <a:endParaRPr lang="ru-RU" sz="1400" dirty="0">
                        <a:latin typeface="+mj-lt"/>
                      </a:endParaRPr>
                    </a:p>
                  </a:txBody>
                  <a:tcPr/>
                </a:tc>
                <a:tc>
                  <a:txBody>
                    <a:bodyPr/>
                    <a:lstStyle/>
                    <a:p>
                      <a:pPr algn="ctr"/>
                      <a:r>
                        <a:rPr lang="ru-RU" sz="1400" dirty="0" smtClean="0">
                          <a:latin typeface="+mj-lt"/>
                        </a:rPr>
                        <a:t>№354</a:t>
                      </a:r>
                      <a:endParaRPr lang="ru-RU" sz="1400" dirty="0">
                        <a:latin typeface="+mj-lt"/>
                      </a:endParaRPr>
                    </a:p>
                  </a:txBody>
                  <a:tcPr/>
                </a:tc>
                <a:tc>
                  <a:txBody>
                    <a:bodyPr/>
                    <a:lstStyle/>
                    <a:p>
                      <a:pPr algn="ctr"/>
                      <a:r>
                        <a:rPr lang="ru-RU" sz="1400" dirty="0" smtClean="0">
                          <a:latin typeface="+mj-lt"/>
                        </a:rPr>
                        <a:t>5</a:t>
                      </a:r>
                      <a:endParaRPr lang="ru-RU" sz="1400" dirty="0">
                        <a:latin typeface="+mj-lt"/>
                      </a:endParaRPr>
                    </a:p>
                  </a:txBody>
                  <a:tcPr/>
                </a:tc>
              </a:tr>
              <a:tr h="589637">
                <a:tc>
                  <a:txBody>
                    <a:bodyPr/>
                    <a:lstStyle/>
                    <a:p>
                      <a:pPr algn="ctr"/>
                      <a:r>
                        <a:rPr lang="ru-RU" sz="1400" dirty="0" smtClean="0">
                          <a:latin typeface="+mj-lt"/>
                        </a:rPr>
                        <a:t>4</a:t>
                      </a:r>
                      <a:endParaRPr lang="ru-RU" sz="1400" dirty="0">
                        <a:latin typeface="+mj-lt"/>
                      </a:endParaRPr>
                    </a:p>
                  </a:txBody>
                  <a:tcPr/>
                </a:tc>
                <a:tc>
                  <a:txBody>
                    <a:bodyPr/>
                    <a:lstStyle/>
                    <a:p>
                      <a:pPr algn="ctr"/>
                      <a:r>
                        <a:rPr lang="ru-RU" sz="1400" dirty="0" smtClean="0">
                          <a:latin typeface="+mj-lt"/>
                        </a:rPr>
                        <a:t>ЗАО</a:t>
                      </a:r>
                      <a:r>
                        <a:rPr lang="ru-RU" sz="1400" baseline="0" dirty="0" smtClean="0">
                          <a:latin typeface="+mj-lt"/>
                        </a:rPr>
                        <a:t> «ВТБ 24»</a:t>
                      </a:r>
                      <a:endParaRPr lang="ru-RU" sz="1400" dirty="0">
                        <a:latin typeface="+mj-lt"/>
                      </a:endParaRPr>
                    </a:p>
                  </a:txBody>
                  <a:tcPr/>
                </a:tc>
                <a:tc>
                  <a:txBody>
                    <a:bodyPr/>
                    <a:lstStyle/>
                    <a:p>
                      <a:pPr algn="ctr"/>
                      <a:r>
                        <a:rPr lang="ru-RU" sz="1400" dirty="0" smtClean="0">
                          <a:latin typeface="+mj-lt"/>
                        </a:rPr>
                        <a:t>№1623</a:t>
                      </a:r>
                      <a:endParaRPr lang="ru-RU" sz="1400" dirty="0">
                        <a:latin typeface="+mj-lt"/>
                      </a:endParaRPr>
                    </a:p>
                  </a:txBody>
                  <a:tcPr/>
                </a:tc>
                <a:tc>
                  <a:txBody>
                    <a:bodyPr/>
                    <a:lstStyle/>
                    <a:p>
                      <a:pPr algn="ctr"/>
                      <a:r>
                        <a:rPr lang="ru-RU" sz="1400" dirty="0" smtClean="0">
                          <a:latin typeface="+mj-lt"/>
                        </a:rPr>
                        <a:t>7</a:t>
                      </a:r>
                      <a:endParaRPr lang="ru-RU" sz="1400" dirty="0">
                        <a:latin typeface="+mj-lt"/>
                      </a:endParaRPr>
                    </a:p>
                  </a:txBody>
                  <a:tcPr/>
                </a:tc>
              </a:tr>
              <a:tr h="648051">
                <a:tc>
                  <a:txBody>
                    <a:bodyPr/>
                    <a:lstStyle/>
                    <a:p>
                      <a:pPr algn="ctr"/>
                      <a:r>
                        <a:rPr lang="ru-RU" sz="1400" dirty="0" smtClean="0">
                          <a:latin typeface="+mj-lt"/>
                        </a:rPr>
                        <a:t>5</a:t>
                      </a:r>
                      <a:endParaRPr lang="ru-RU" sz="1400" dirty="0">
                        <a:latin typeface="+mj-lt"/>
                      </a:endParaRPr>
                    </a:p>
                  </a:txBody>
                  <a:tcPr/>
                </a:tc>
                <a:tc>
                  <a:txBody>
                    <a:bodyPr/>
                    <a:lstStyle/>
                    <a:p>
                      <a:pPr algn="ctr"/>
                      <a:r>
                        <a:rPr lang="ru-RU" sz="1400" dirty="0" smtClean="0">
                          <a:latin typeface="+mj-lt"/>
                        </a:rPr>
                        <a:t>ОАО «</a:t>
                      </a:r>
                      <a:r>
                        <a:rPr lang="ru-RU" sz="1400" dirty="0" err="1" smtClean="0">
                          <a:latin typeface="+mj-lt"/>
                        </a:rPr>
                        <a:t>Россельхозбанк</a:t>
                      </a:r>
                      <a:r>
                        <a:rPr lang="ru-RU" sz="1400" dirty="0" smtClean="0">
                          <a:latin typeface="+mj-lt"/>
                        </a:rPr>
                        <a:t>»</a:t>
                      </a:r>
                      <a:endParaRPr lang="ru-RU" sz="1400" dirty="0">
                        <a:latin typeface="+mj-lt"/>
                      </a:endParaRPr>
                    </a:p>
                  </a:txBody>
                  <a:tcPr/>
                </a:tc>
                <a:tc>
                  <a:txBody>
                    <a:bodyPr/>
                    <a:lstStyle/>
                    <a:p>
                      <a:pPr algn="ctr"/>
                      <a:r>
                        <a:rPr lang="ru-RU" sz="1400" dirty="0" smtClean="0">
                          <a:latin typeface="+mj-lt"/>
                        </a:rPr>
                        <a:t>№3349</a:t>
                      </a:r>
                      <a:endParaRPr lang="ru-RU" sz="1400" dirty="0">
                        <a:latin typeface="+mj-lt"/>
                      </a:endParaRPr>
                    </a:p>
                  </a:txBody>
                  <a:tcPr/>
                </a:tc>
                <a:tc>
                  <a:txBody>
                    <a:bodyPr/>
                    <a:lstStyle/>
                    <a:p>
                      <a:pPr algn="ctr"/>
                      <a:r>
                        <a:rPr lang="ru-RU" sz="1400" dirty="0" smtClean="0">
                          <a:latin typeface="+mj-lt"/>
                        </a:rPr>
                        <a:t>12</a:t>
                      </a:r>
                      <a:endParaRPr lang="ru-RU" sz="1400" dirty="0">
                        <a:latin typeface="+mj-lt"/>
                      </a:endParaRPr>
                    </a:p>
                  </a:txBody>
                  <a:tcPr/>
                </a:tc>
              </a:tr>
              <a:tr h="565051">
                <a:tc>
                  <a:txBody>
                    <a:bodyPr/>
                    <a:lstStyle/>
                    <a:p>
                      <a:pPr algn="ctr"/>
                      <a:r>
                        <a:rPr lang="ru-RU" sz="1400" dirty="0" smtClean="0">
                          <a:latin typeface="+mj-lt"/>
                        </a:rPr>
                        <a:t>6</a:t>
                      </a:r>
                      <a:endParaRPr lang="ru-RU" sz="1400" dirty="0">
                        <a:latin typeface="+mj-lt"/>
                      </a:endParaRPr>
                    </a:p>
                  </a:txBody>
                  <a:tcPr/>
                </a:tc>
                <a:tc>
                  <a:txBody>
                    <a:bodyPr/>
                    <a:lstStyle/>
                    <a:p>
                      <a:pPr algn="ctr"/>
                      <a:r>
                        <a:rPr lang="ru-RU" sz="1400" dirty="0" smtClean="0">
                          <a:latin typeface="+mj-lt"/>
                        </a:rPr>
                        <a:t>ОАО «ГУТА-БАНК»</a:t>
                      </a:r>
                      <a:endParaRPr lang="ru-RU" sz="1400" dirty="0">
                        <a:latin typeface="+mj-lt"/>
                      </a:endParaRPr>
                    </a:p>
                  </a:txBody>
                  <a:tcPr/>
                </a:tc>
                <a:tc>
                  <a:txBody>
                    <a:bodyPr/>
                    <a:lstStyle/>
                    <a:p>
                      <a:pPr algn="ctr"/>
                      <a:r>
                        <a:rPr lang="ru-RU" sz="1400" dirty="0" smtClean="0">
                          <a:latin typeface="+mj-lt"/>
                        </a:rPr>
                        <a:t>№256</a:t>
                      </a:r>
                      <a:endParaRPr lang="ru-RU" sz="1400" dirty="0">
                        <a:latin typeface="+mj-lt"/>
                      </a:endParaRPr>
                    </a:p>
                  </a:txBody>
                  <a:tcPr/>
                </a:tc>
                <a:tc>
                  <a:txBody>
                    <a:bodyPr/>
                    <a:lstStyle/>
                    <a:p>
                      <a:pPr algn="ctr"/>
                      <a:r>
                        <a:rPr lang="ru-RU" sz="1400" dirty="0" smtClean="0">
                          <a:latin typeface="+mj-lt"/>
                        </a:rPr>
                        <a:t>7</a:t>
                      </a:r>
                      <a:endParaRPr lang="ru-RU" sz="1400" dirty="0">
                        <a:latin typeface="+mj-lt"/>
                      </a:endParaRPr>
                    </a:p>
                  </a:txBody>
                  <a:tcPr/>
                </a:tc>
              </a:tr>
            </a:tbl>
          </a:graphicData>
        </a:graphic>
      </p:graphicFrame>
      <p:sp>
        <p:nvSpPr>
          <p:cNvPr id="7" name="Заголовок 1"/>
          <p:cNvSpPr txBox="1">
            <a:spLocks/>
          </p:cNvSpPr>
          <p:nvPr/>
        </p:nvSpPr>
        <p:spPr>
          <a:xfrm>
            <a:off x="6457950" y="179614"/>
            <a:ext cx="5502729" cy="1077685"/>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ru-RU" sz="2400" dirty="0">
                <a:solidFill>
                  <a:schemeClr val="accent6">
                    <a:lumMod val="50000"/>
                  </a:schemeClr>
                </a:solidFill>
              </a:rPr>
              <a:t>Список банков</a:t>
            </a:r>
            <a:br>
              <a:rPr lang="ru-RU" sz="2400" dirty="0">
                <a:solidFill>
                  <a:schemeClr val="accent6">
                    <a:lumMod val="50000"/>
                  </a:schemeClr>
                </a:solidFill>
              </a:rPr>
            </a:br>
            <a:r>
              <a:rPr lang="ru-RU" sz="2400" dirty="0">
                <a:solidFill>
                  <a:schemeClr val="accent6">
                    <a:lumMod val="50000"/>
                  </a:schemeClr>
                </a:solidFill>
              </a:rPr>
              <a:t>(наибольшее размещение</a:t>
            </a:r>
          </a:p>
          <a:p>
            <a:pPr algn="ctr"/>
            <a:r>
              <a:rPr lang="ru-RU" sz="2400" dirty="0">
                <a:solidFill>
                  <a:schemeClr val="accent6">
                    <a:lumMod val="50000"/>
                  </a:schemeClr>
                </a:solidFill>
              </a:rPr>
              <a:t> компенсационного фонда)</a:t>
            </a:r>
          </a:p>
        </p:txBody>
      </p:sp>
    </p:spTree>
    <p:extLst>
      <p:ext uri="{BB962C8B-B14F-4D97-AF65-F5344CB8AC3E}">
        <p14:creationId xmlns:p14="http://schemas.microsoft.com/office/powerpoint/2010/main" val="1001211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302078" y="233180"/>
            <a:ext cx="11576957" cy="1015663"/>
          </a:xfrm>
          <a:prstGeom prst="rect">
            <a:avLst/>
          </a:prstGeom>
          <a:solidFill>
            <a:schemeClr val="bg1"/>
          </a:solidFill>
          <a:scene3d>
            <a:camera prst="orthographicFront"/>
            <a:lightRig rig="threePt" dir="t"/>
          </a:scene3d>
          <a:sp3d>
            <a:bevelT/>
          </a:sp3d>
        </p:spPr>
        <p:txBody>
          <a:bodyPr wrap="square">
            <a:spAutoFit/>
          </a:bodyPr>
          <a:lstStyle/>
          <a:p>
            <a:pPr algn="ctr"/>
            <a:r>
              <a:rPr lang="ru-RU" sz="2000" dirty="0">
                <a:solidFill>
                  <a:schemeClr val="accent6">
                    <a:lumMod val="50000"/>
                  </a:schemeClr>
                </a:solidFill>
                <a:effectLst>
                  <a:outerShdw blurRad="38100" dist="38100" dir="2700000" algn="tl">
                    <a:srgbClr val="000000">
                      <a:alpha val="43137"/>
                    </a:srgbClr>
                  </a:outerShdw>
                </a:effectLst>
              </a:rPr>
              <a:t>Законопроект о наделении Правительства России полномочиями по установлению</a:t>
            </a:r>
          </a:p>
          <a:p>
            <a:pPr algn="ctr"/>
            <a:r>
              <a:rPr lang="ru-RU" sz="2000" dirty="0">
                <a:solidFill>
                  <a:schemeClr val="accent6">
                    <a:lumMod val="50000"/>
                  </a:schemeClr>
                </a:solidFill>
                <a:effectLst>
                  <a:outerShdw blurRad="38100" dist="38100" dir="2700000" algn="tl">
                    <a:srgbClr val="000000">
                      <a:alpha val="43137"/>
                    </a:srgbClr>
                  </a:outerShdw>
                </a:effectLst>
              </a:rPr>
              <a:t> требований к размещению и (или) инвестированию средств компенсационных</a:t>
            </a:r>
          </a:p>
          <a:p>
            <a:pPr algn="ctr"/>
            <a:r>
              <a:rPr lang="ru-RU" sz="2000" dirty="0">
                <a:solidFill>
                  <a:schemeClr val="accent6">
                    <a:lumMod val="50000"/>
                  </a:schemeClr>
                </a:solidFill>
                <a:effectLst>
                  <a:outerShdw blurRad="38100" dist="38100" dir="2700000" algn="tl">
                    <a:srgbClr val="000000">
                      <a:alpha val="43137"/>
                    </a:srgbClr>
                  </a:outerShdw>
                </a:effectLst>
              </a:rPr>
              <a:t> фондов саморегулируемых организаций в сфере строительства</a:t>
            </a:r>
          </a:p>
        </p:txBody>
      </p:sp>
      <p:sp>
        <p:nvSpPr>
          <p:cNvPr id="4" name="Прямоугольник 3"/>
          <p:cNvSpPr/>
          <p:nvPr/>
        </p:nvSpPr>
        <p:spPr>
          <a:xfrm>
            <a:off x="302078" y="1520254"/>
            <a:ext cx="11576957" cy="4801314"/>
          </a:xfrm>
          <a:prstGeom prst="rect">
            <a:avLst/>
          </a:prstGeom>
        </p:spPr>
        <p:txBody>
          <a:bodyPr wrap="square">
            <a:spAutoFit/>
          </a:bodyPr>
          <a:lstStyle/>
          <a:p>
            <a:pPr algn="ctr"/>
            <a:r>
              <a:rPr lang="ru-RU" dirty="0"/>
              <a:t>ПРАВИТЕЛЬСТВО РОССИЙСКОЙ ФЕДЕРАЦИИ </a:t>
            </a:r>
          </a:p>
          <a:p>
            <a:pPr algn="ctr"/>
            <a:endParaRPr lang="ru-RU" dirty="0"/>
          </a:p>
          <a:p>
            <a:pPr algn="ctr"/>
            <a:r>
              <a:rPr lang="ru-RU" dirty="0"/>
              <a:t>Р А С П О Р Я Ж Е Н И Е </a:t>
            </a:r>
          </a:p>
          <a:p>
            <a:pPr algn="ctr"/>
            <a:r>
              <a:rPr lang="ru-RU" dirty="0"/>
              <a:t>от 2 февраля 2015 г. № 148-р </a:t>
            </a:r>
          </a:p>
          <a:p>
            <a:pPr algn="ctr"/>
            <a:r>
              <a:rPr lang="ru-RU" dirty="0"/>
              <a:t>МОСКВА </a:t>
            </a:r>
            <a:endParaRPr lang="en-US" dirty="0"/>
          </a:p>
          <a:p>
            <a:pPr algn="ctr"/>
            <a:endParaRPr lang="ru-RU" dirty="0"/>
          </a:p>
          <a:p>
            <a:pPr algn="just"/>
            <a:r>
              <a:rPr lang="ru-RU" dirty="0"/>
              <a:t>1. Внести в Государственную Думу Федерального Собрания Российской Федерации проект федерального закона "О внесении изменений в статьи 5510 и 5516 Градостроительного кодекса Российской Федерации". </a:t>
            </a:r>
          </a:p>
          <a:p>
            <a:pPr algn="just"/>
            <a:r>
              <a:rPr lang="ru-RU" dirty="0"/>
              <a:t>2. Назначить статс-секретаря - заместителя Министра строительства и жилищно-коммунального хозяйства Российской Федерации Плутника Александра Альбертовича официальным представителем Правительства Российской Федерации при рассмотрении палатами Федерального Собрания Российской Федерации проекта федерального закона "О внесении изменений в статьи 5510 и 5516 Градостроительного кодекса Российской Федерации". </a:t>
            </a:r>
          </a:p>
          <a:p>
            <a:pPr algn="r"/>
            <a:endParaRPr lang="en-US" dirty="0"/>
          </a:p>
          <a:p>
            <a:pPr algn="r"/>
            <a:r>
              <a:rPr lang="ru-RU" dirty="0"/>
              <a:t>Председатель Правительства </a:t>
            </a:r>
          </a:p>
          <a:p>
            <a:pPr algn="r"/>
            <a:r>
              <a:rPr lang="ru-RU" dirty="0"/>
              <a:t>Российской Федерации</a:t>
            </a:r>
          </a:p>
          <a:p>
            <a:pPr algn="r"/>
            <a:r>
              <a:rPr lang="ru-RU" dirty="0" err="1"/>
              <a:t>Д.Медведев</a:t>
            </a:r>
            <a:endParaRPr lang="ru-RU" dirty="0"/>
          </a:p>
        </p:txBody>
      </p:sp>
    </p:spTree>
    <p:extLst>
      <p:ext uri="{BB962C8B-B14F-4D97-AF65-F5344CB8AC3E}">
        <p14:creationId xmlns:p14="http://schemas.microsoft.com/office/powerpoint/2010/main" val="3123416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50" y="255186"/>
            <a:ext cx="11601450" cy="6494085"/>
          </a:xfrm>
          <a:prstGeom prst="rect">
            <a:avLst/>
          </a:prstGeom>
        </p:spPr>
        <p:txBody>
          <a:bodyPr wrap="square">
            <a:spAutoFit/>
          </a:bodyPr>
          <a:lstStyle/>
          <a:p>
            <a:pPr algn="r"/>
            <a:r>
              <a:rPr lang="ru-RU" sz="1600" dirty="0" smtClean="0"/>
              <a:t>Проект</a:t>
            </a:r>
            <a:endParaRPr lang="ru-RU" sz="1600" dirty="0"/>
          </a:p>
          <a:p>
            <a:pPr algn="ctr"/>
            <a:r>
              <a:rPr lang="ru-RU" sz="1600" b="1" dirty="0"/>
              <a:t>РОССИЙСКАЯ </a:t>
            </a:r>
            <a:r>
              <a:rPr lang="ru-RU" sz="1600" b="1" dirty="0" smtClean="0"/>
              <a:t>ФЕДЕРАЦИЯ</a:t>
            </a:r>
            <a:endParaRPr lang="ru-RU" sz="1600" dirty="0"/>
          </a:p>
          <a:p>
            <a:pPr algn="ctr"/>
            <a:r>
              <a:rPr lang="ru-RU" sz="1600" b="1" dirty="0"/>
              <a:t>ФЕДЕРАЛЬНЫЙ </a:t>
            </a:r>
            <a:r>
              <a:rPr lang="ru-RU" sz="1600" b="1" dirty="0" smtClean="0"/>
              <a:t>ЗАКОН</a:t>
            </a:r>
            <a:r>
              <a:rPr lang="ru-RU" sz="1600" b="1" dirty="0"/>
              <a:t> </a:t>
            </a:r>
            <a:endParaRPr lang="ru-RU" sz="1600" dirty="0"/>
          </a:p>
          <a:p>
            <a:pPr algn="ctr"/>
            <a:r>
              <a:rPr lang="ru-RU" sz="1600" b="1" dirty="0"/>
              <a:t>О ВНЕСЕНИИ ИЗМЕНЕНИЙ В СТАТЬИ 55.10 И 55.16</a:t>
            </a:r>
            <a:endParaRPr lang="ru-RU" sz="1600" dirty="0"/>
          </a:p>
          <a:p>
            <a:pPr algn="ctr"/>
            <a:r>
              <a:rPr lang="ru-RU" sz="1600" b="1" dirty="0"/>
              <a:t>ГРАДОСТРОИТЕЛЬНОГО КОДЕКСА РОССИЙСКОЙ ФЕДЕРАЦИИ</a:t>
            </a:r>
            <a:endParaRPr lang="ru-RU" sz="1600" dirty="0"/>
          </a:p>
          <a:p>
            <a:pPr algn="ctr"/>
            <a:r>
              <a:rPr lang="ru-RU" sz="1600" b="1" dirty="0"/>
              <a:t> </a:t>
            </a:r>
          </a:p>
          <a:p>
            <a:pPr algn="just"/>
            <a:r>
              <a:rPr lang="ru-RU" sz="1600" b="1" dirty="0"/>
              <a:t>Статья </a:t>
            </a:r>
            <a:r>
              <a:rPr lang="ru-RU" sz="1600" b="1" dirty="0" smtClean="0"/>
              <a:t>1</a:t>
            </a:r>
          </a:p>
          <a:p>
            <a:pPr algn="just"/>
            <a:endParaRPr lang="ru-RU" sz="1600" dirty="0"/>
          </a:p>
          <a:p>
            <a:pPr algn="just"/>
            <a:r>
              <a:rPr lang="ru-RU" sz="1600" dirty="0"/>
              <a:t>Внести в Градостроительный кодекс Российской Федерации (Собрание законодательства Российской Федерации, 2005, N 1, ст. 16; 2008, N 20, ст. 2251; 2010, N 31, ст. 4195) следующие изменения:</a:t>
            </a:r>
          </a:p>
          <a:p>
            <a:pPr algn="just"/>
            <a:r>
              <a:rPr lang="ru-RU" sz="1600" dirty="0"/>
              <a:t>1) в пункте 5 статьи 55.10 слова "определение возможных способов размещения средств компенсационного фонда саморегулируемой организации" заменить словами "определение возможных способов размещения и (или) инвестирования средств компенсационного фонда саморегулируемой организации в соответствии с требованиями, установленными Правительством Российской Федерации";</a:t>
            </a:r>
          </a:p>
          <a:p>
            <a:pPr algn="just"/>
            <a:r>
              <a:rPr lang="ru-RU" sz="1600" dirty="0"/>
              <a:t>2) часть 4 статьи 55.16 изложить в следующей редакции:</a:t>
            </a:r>
          </a:p>
          <a:p>
            <a:pPr algn="just"/>
            <a:r>
              <a:rPr lang="ru-RU" sz="1600" dirty="0"/>
              <a:t>"4. Средства компенсационного фонда саморегулируемой организации в целях их сохранения и увеличения размещаются и (или) инвестируются в соответствии </a:t>
            </a:r>
            <a:r>
              <a:rPr lang="ru-RU" sz="1600" b="1" dirty="0"/>
              <a:t>с требованиями, установленными Правительством Российской Федерации. </a:t>
            </a:r>
            <a:r>
              <a:rPr lang="ru-RU" sz="1600" dirty="0"/>
              <a:t>В случаях, порядке и на условиях, установленных Правительством Российской Федерации, средства компенсационного фонда саморегулируемой организации подлежат передаче в доверительное управление управляющей компании, имеющей лицензию на осуществление деятельности по управлению ценными бумагами или лицензию на осуществление деятельности по управлению инвестиционными фондами, паевыми инвестиционными фондами и негосударственными пенсионными фондами. Размещение, инвестирование средств компенсационного фонда саморегулируемой организации осуществляется </a:t>
            </a:r>
            <a:r>
              <a:rPr lang="ru-RU" sz="1600" b="1" dirty="0"/>
              <a:t>с учетом обеспечения исполнения обязательств саморегулируемой организации в соответствии с частью 1 настоящей статьи.".</a:t>
            </a:r>
          </a:p>
          <a:p>
            <a:r>
              <a:rPr lang="ru-RU" sz="1600" dirty="0"/>
              <a:t> </a:t>
            </a:r>
          </a:p>
          <a:p>
            <a:endParaRPr lang="ru-RU" sz="1600" dirty="0"/>
          </a:p>
        </p:txBody>
      </p:sp>
    </p:spTree>
    <p:extLst>
      <p:ext uri="{BB962C8B-B14F-4D97-AF65-F5344CB8AC3E}">
        <p14:creationId xmlns:p14="http://schemas.microsoft.com/office/powerpoint/2010/main" val="2349302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342900" y="558634"/>
            <a:ext cx="11601450" cy="5016758"/>
          </a:xfrm>
          <a:prstGeom prst="rect">
            <a:avLst/>
          </a:prstGeom>
        </p:spPr>
        <p:txBody>
          <a:bodyPr wrap="square">
            <a:spAutoFit/>
          </a:bodyPr>
          <a:lstStyle/>
          <a:p>
            <a:pPr algn="just"/>
            <a:r>
              <a:rPr lang="ru-RU" sz="1600" b="1" dirty="0"/>
              <a:t>Статья 2</a:t>
            </a:r>
          </a:p>
          <a:p>
            <a:pPr algn="just"/>
            <a:r>
              <a:rPr lang="ru-RU" sz="1600" dirty="0"/>
              <a:t> </a:t>
            </a:r>
          </a:p>
          <a:p>
            <a:pPr algn="just"/>
            <a:r>
              <a:rPr lang="ru-RU" sz="1600" dirty="0"/>
              <a:t>Средства компенсационных фондов саморегулируемых организаций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подлежат размещению и (или) инвестированию, передаче в доверительное управление в соответствии </a:t>
            </a:r>
            <a:r>
              <a:rPr lang="ru-RU" sz="1600" b="1" dirty="0"/>
              <a:t>с требованиями</a:t>
            </a:r>
            <a:r>
              <a:rPr lang="ru-RU" sz="1600" dirty="0"/>
              <a:t>, установленными Правительством Российской Федерации в соответствии с </a:t>
            </a:r>
            <a:r>
              <a:rPr lang="ru-RU" sz="1600" dirty="0">
                <a:hlinkClick r:id="rId2" action="ppaction://hlinkfile" tooltip="Ссылка на текущий документ"/>
              </a:rPr>
              <a:t>частью 4 статьи 55.16</a:t>
            </a:r>
            <a:r>
              <a:rPr lang="ru-RU" sz="1600" dirty="0"/>
              <a:t> Градостроительного кодекса Российской Федерации (в редакции настоящего Федерального закона), </a:t>
            </a:r>
            <a:r>
              <a:rPr lang="ru-RU" sz="1600" b="1" dirty="0"/>
              <a:t>по истечении срока</a:t>
            </a:r>
            <a:r>
              <a:rPr lang="ru-RU" sz="1600" dirty="0"/>
              <a:t> размещения средств этих компенсационных фондов в депозиты и (или) депозитные сертификаты на основании договоров банковских вкладов, заключенных указанными саморегулируемыми организациями с российскими кредитными организациями до вступления в силу настоящего Федерального закона.</a:t>
            </a:r>
          </a:p>
          <a:p>
            <a:pPr algn="just"/>
            <a:r>
              <a:rPr lang="ru-RU" sz="1600" dirty="0"/>
              <a:t> </a:t>
            </a:r>
          </a:p>
          <a:p>
            <a:pPr algn="just"/>
            <a:r>
              <a:rPr lang="ru-RU" sz="1600" b="1" dirty="0"/>
              <a:t>Статья 3</a:t>
            </a:r>
          </a:p>
          <a:p>
            <a:pPr algn="just"/>
            <a:r>
              <a:rPr lang="ru-RU" sz="1600" dirty="0"/>
              <a:t> </a:t>
            </a:r>
          </a:p>
          <a:p>
            <a:pPr algn="just"/>
            <a:r>
              <a:rPr lang="ru-RU" sz="1600" dirty="0"/>
              <a:t>Настоящий Федеральный закон вступает в силу по истечении трех месяцев со дня его официального опубликования.</a:t>
            </a:r>
          </a:p>
          <a:p>
            <a:pPr algn="just"/>
            <a:r>
              <a:rPr lang="ru-RU" sz="1600" dirty="0"/>
              <a:t> </a:t>
            </a:r>
          </a:p>
          <a:p>
            <a:pPr algn="r"/>
            <a:endParaRPr lang="ru-RU" sz="1600" dirty="0" smtClean="0"/>
          </a:p>
          <a:p>
            <a:pPr algn="r"/>
            <a:endParaRPr lang="ru-RU" sz="1600" dirty="0"/>
          </a:p>
          <a:p>
            <a:pPr algn="r"/>
            <a:endParaRPr lang="ru-RU" sz="1600" dirty="0" smtClean="0"/>
          </a:p>
          <a:p>
            <a:pPr algn="r"/>
            <a:r>
              <a:rPr lang="ru-RU" sz="1600" dirty="0" smtClean="0"/>
              <a:t>Президент</a:t>
            </a:r>
            <a:endParaRPr lang="ru-RU" sz="1600" dirty="0"/>
          </a:p>
          <a:p>
            <a:pPr algn="r"/>
            <a:r>
              <a:rPr lang="ru-RU" sz="1600" dirty="0"/>
              <a:t>Российской Федерации</a:t>
            </a:r>
          </a:p>
        </p:txBody>
      </p:sp>
    </p:spTree>
    <p:extLst>
      <p:ext uri="{BB962C8B-B14F-4D97-AF65-F5344CB8AC3E}">
        <p14:creationId xmlns:p14="http://schemas.microsoft.com/office/powerpoint/2010/main" val="235428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314325" y="300012"/>
            <a:ext cx="11544300" cy="6247864"/>
          </a:xfrm>
          <a:prstGeom prst="rect">
            <a:avLst/>
          </a:prstGeom>
        </p:spPr>
        <p:txBody>
          <a:bodyPr wrap="square">
            <a:spAutoFit/>
          </a:bodyPr>
          <a:lstStyle/>
          <a:p>
            <a:pPr algn="ctr"/>
            <a:r>
              <a:rPr lang="ru-RU" sz="1600" b="1" dirty="0"/>
              <a:t>ПОЯСНИТЕЛЬНАЯ ЗАПИСКА</a:t>
            </a:r>
            <a:endParaRPr lang="ru-RU" sz="1600" dirty="0"/>
          </a:p>
          <a:p>
            <a:pPr algn="ctr"/>
            <a:r>
              <a:rPr lang="ru-RU" sz="1600" b="1" dirty="0"/>
              <a:t>К ПРОЕКТУ ФЕДЕРАЛЬНОГО ЗАКОНА "О ВНЕСЕНИИ ИЗМЕНЕНИЙ</a:t>
            </a:r>
            <a:endParaRPr lang="ru-RU" sz="1600" dirty="0"/>
          </a:p>
          <a:p>
            <a:pPr algn="ctr"/>
            <a:r>
              <a:rPr lang="ru-RU" sz="1600" b="1" dirty="0"/>
              <a:t>В СТАТЬИ 55.10 И 55.16 ГРАДОСТРОИТЕЛЬНОГО КОДЕКСА</a:t>
            </a:r>
            <a:endParaRPr lang="ru-RU" sz="1600" dirty="0"/>
          </a:p>
          <a:p>
            <a:pPr algn="ctr"/>
            <a:r>
              <a:rPr lang="ru-RU" sz="1600" b="1" dirty="0"/>
              <a:t>РОССИЙСКОЙ ФЕДЕРАЦИИ"</a:t>
            </a:r>
            <a:endParaRPr lang="ru-RU" sz="1600" dirty="0"/>
          </a:p>
          <a:p>
            <a:r>
              <a:rPr lang="ru-RU" sz="1600" dirty="0"/>
              <a:t> </a:t>
            </a:r>
          </a:p>
          <a:p>
            <a:pPr algn="just"/>
            <a:r>
              <a:rPr lang="ru-RU" sz="1600" dirty="0"/>
              <a:t>Подготовленный </a:t>
            </a:r>
            <a:r>
              <a:rPr lang="ru-RU" sz="1600" dirty="0">
                <a:hlinkClick r:id="rId2" action="ppaction://hlinkfile" tooltip="Ссылка на текущий документ"/>
              </a:rPr>
              <a:t>законопроект</a:t>
            </a:r>
            <a:r>
              <a:rPr lang="ru-RU" sz="1600" dirty="0"/>
              <a:t> предусматривает внесение изменений в статьи 55.10 и 55.16 Градостроительного кодекса Российской Федерации в части наделения Правительства Российской Федерации полномочиями по установлению требований к размещению и (или) инвестированию средств компенсационных фондов саморегулируемых организаций в области инженерных изысканий, архитектурно-строительного проектирования, строительства, реконструкции, капитального ремонта объектов капитального строительства (далее - саморегулируемые организации</a:t>
            </a:r>
            <a:r>
              <a:rPr lang="ru-RU" sz="1600" dirty="0" smtClean="0"/>
              <a:t>).</a:t>
            </a:r>
          </a:p>
          <a:p>
            <a:pPr algn="just"/>
            <a:endParaRPr lang="ru-RU" sz="1600" dirty="0"/>
          </a:p>
          <a:p>
            <a:pPr algn="just"/>
            <a:r>
              <a:rPr lang="ru-RU" sz="1600" dirty="0"/>
              <a:t>В соответствии с Градостроительным кодексом Российской Федерации фактически единственным рабочим механизмом для сохранения и увеличения средств компенсационного фонда саморегулируемой организации указан депозит. Это предоставляет возможность саморегулируемой организации самостоятельно выбирать условия для размещения средств, как в части доходности, так и в части выбора самой кредитной организации. Вместе с тем, саморегулируемая организация не обладает опытом квалифицированного инвестора. Без должной осмотрительности средства компенсационного фонда </a:t>
            </a:r>
            <a:r>
              <a:rPr lang="ru-RU" sz="1600" dirty="0" smtClean="0"/>
              <a:t>могут </a:t>
            </a:r>
            <a:r>
              <a:rPr lang="ru-RU" sz="1600" dirty="0"/>
              <a:t>размещаться </a:t>
            </a:r>
            <a:r>
              <a:rPr lang="ru-RU" sz="1600" b="1" dirty="0" smtClean="0"/>
              <a:t>без соблюдения принципа разумной доходности (не ниже инфляции) или размещаться в кредитной организации, которая не отвечает признакам надежности сохранения средств.</a:t>
            </a:r>
            <a:r>
              <a:rPr lang="ru-RU" sz="1600" dirty="0" smtClean="0"/>
              <a:t> Как </a:t>
            </a:r>
            <a:r>
              <a:rPr lang="ru-RU" sz="1600" dirty="0"/>
              <a:t>показывает практика, есть случаи потери всех или части размещенных таким образом средств компенсационных фондов саморегулируемых организаций</a:t>
            </a:r>
            <a:r>
              <a:rPr lang="ru-RU" sz="1600" dirty="0" smtClean="0"/>
              <a:t>.</a:t>
            </a:r>
          </a:p>
          <a:p>
            <a:pPr algn="just"/>
            <a:endParaRPr lang="ru-RU" sz="1600" dirty="0" smtClean="0"/>
          </a:p>
          <a:p>
            <a:pPr algn="just"/>
            <a:r>
              <a:rPr lang="ru-RU" sz="1600" dirty="0"/>
              <a:t>Кроме того, размещение средств компенсационных фондов саморегулируемых организаций только в депозиты не дает дополнительного положительного эффекта для строительной отрасли в целом.</a:t>
            </a:r>
          </a:p>
          <a:p>
            <a:endParaRPr lang="ru-RU" sz="1600" dirty="0"/>
          </a:p>
        </p:txBody>
      </p:sp>
    </p:spTree>
    <p:extLst>
      <p:ext uri="{BB962C8B-B14F-4D97-AF65-F5344CB8AC3E}">
        <p14:creationId xmlns:p14="http://schemas.microsoft.com/office/powerpoint/2010/main" val="1657593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4" name="Прямоугольник 3"/>
          <p:cNvSpPr/>
          <p:nvPr/>
        </p:nvSpPr>
        <p:spPr>
          <a:xfrm>
            <a:off x="285751" y="368555"/>
            <a:ext cx="11601450" cy="6247864"/>
          </a:xfrm>
          <a:prstGeom prst="rect">
            <a:avLst/>
          </a:prstGeom>
        </p:spPr>
        <p:txBody>
          <a:bodyPr wrap="square">
            <a:spAutoFit/>
          </a:bodyPr>
          <a:lstStyle/>
          <a:p>
            <a:pPr algn="just"/>
            <a:r>
              <a:rPr lang="ru-RU" sz="1600" dirty="0"/>
              <a:t>Постановлением Правительства Российской Федерации от 5 мая 2014 г. N 404 "О некоторых вопросах реализации программы "Жилье для российской семьи" в рамках государственной программы Российской Федерации "Обеспечение доступным и комфортным жильем и коммунальными услугами граждан Российской Федерации" Министерству строительства и жилищно-коммунального хозяйства Российской Федерации дано поручение (подпункт "б" пункта 2 Постановления) подготовить и представить в Правительство Российской Федерации проект нормативного правового акта, предусматривающего внесение изменений в законодательство о градостроительной деятельности в части установления возможности приобретения саморегулируемыми организациями за счет средств компенсационных фондов таких организаций облигаций </a:t>
            </a:r>
            <a:r>
              <a:rPr lang="ru-RU" sz="1600" b="1" dirty="0"/>
              <a:t>ОАО "Агентство по ипотечному жилищному кредитованию"</a:t>
            </a:r>
            <a:r>
              <a:rPr lang="ru-RU" sz="1600" dirty="0"/>
              <a:t> и облигаций с залоговым обеспечением, выпущенных в целях финансирования приобретения построенных в рамках программы "Жилье для российской семьи" объектов инженерно-технического обеспечения</a:t>
            </a:r>
            <a:r>
              <a:rPr lang="ru-RU" sz="1600" dirty="0" smtClean="0"/>
              <a:t>.</a:t>
            </a:r>
          </a:p>
          <a:p>
            <a:pPr algn="just"/>
            <a:endParaRPr lang="ru-RU" sz="1600" dirty="0"/>
          </a:p>
          <a:p>
            <a:pPr algn="just"/>
            <a:r>
              <a:rPr lang="ru-RU" sz="1600" dirty="0"/>
              <a:t>Принимая во внимание, что указанные в Постановлении Правительства Российской Федерации от 5 мая 2014 г. N 404 "О некоторых вопросах реализации программы "Жилье для российской семьи" в рамках государственной программы Российской Федерации "Обеспечение доступным и комфортным жильем и коммунальными услугами граждан Российской Федерации" виды ценных бумаг (облигации) являются лишь одним из видов активов, в которые могут быть с достаточной долей надежности и эффективности инвестированы средства компенсационных фондов, наделение Правительства Российской Федерации правом установления требований к размещению и (или) инвестированию средств компенсационного фонда саморегулируемой организации позволит сформировать такие требования с учетом экономической ситуации</a:t>
            </a:r>
            <a:r>
              <a:rPr lang="ru-RU" sz="1600" dirty="0" smtClean="0"/>
              <a:t>.</a:t>
            </a:r>
          </a:p>
          <a:p>
            <a:pPr algn="just"/>
            <a:endParaRPr lang="ru-RU" sz="1600" dirty="0" smtClean="0"/>
          </a:p>
          <a:p>
            <a:pPr algn="just"/>
            <a:r>
              <a:rPr lang="ru-RU" sz="1600" dirty="0"/>
              <a:t>Кроме того, Правительством Российской Федерации </a:t>
            </a:r>
            <a:r>
              <a:rPr lang="ru-RU" sz="1600" b="1" dirty="0"/>
              <a:t>могут быть </a:t>
            </a:r>
            <a:r>
              <a:rPr lang="ru-RU" sz="1600" dirty="0"/>
              <a:t>установлены случаи, когда средства компенсационных фондов должны быть переданы в доверительное управление профессиональным управляющим компаниям (например в случаях достижения установленного размера таких фондов и (или) инвестирования средств в ценные бумаги).</a:t>
            </a:r>
          </a:p>
          <a:p>
            <a:pPr algn="just"/>
            <a:endParaRPr lang="ru-RU" sz="1600" dirty="0"/>
          </a:p>
        </p:txBody>
      </p:sp>
    </p:spTree>
    <p:extLst>
      <p:ext uri="{BB962C8B-B14F-4D97-AF65-F5344CB8AC3E}">
        <p14:creationId xmlns:p14="http://schemas.microsoft.com/office/powerpoint/2010/main" val="1753097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285750" y="372737"/>
            <a:ext cx="11601450" cy="5509200"/>
          </a:xfrm>
          <a:prstGeom prst="rect">
            <a:avLst/>
          </a:prstGeom>
        </p:spPr>
        <p:txBody>
          <a:bodyPr wrap="square">
            <a:spAutoFit/>
          </a:bodyPr>
          <a:lstStyle/>
          <a:p>
            <a:pPr algn="just"/>
            <a:r>
              <a:rPr lang="ru-RU" sz="1600" dirty="0">
                <a:hlinkClick r:id="rId2" action="ppaction://hlinkfile" tooltip="Ссылка на текущий документ"/>
              </a:rPr>
              <a:t>Законопроектом</a:t>
            </a:r>
            <a:r>
              <a:rPr lang="ru-RU" sz="1600" dirty="0"/>
              <a:t> предусматривается, что размещение и инвестирование средств компенсационных фондов саморегулируемых организаций должно осуществляться с учетом возможности исполнения саморегулируемой </a:t>
            </a:r>
            <a:r>
              <a:rPr lang="ru-RU" sz="1600" dirty="0" smtClean="0"/>
              <a:t>организацией </a:t>
            </a:r>
            <a:r>
              <a:rPr lang="ru-RU" sz="1600" dirty="0"/>
              <a:t>в пределах средств компенсационного фонда обязательств по солидарной ответственности по обязательствам своих членов в предусмотренных Градостроительным кодексом Российской Федерации случаях. Такое исполнение будет обеспечиваться, в первую очередь, за счет установления Правительством Российской Федерации </a:t>
            </a:r>
            <a:r>
              <a:rPr lang="ru-RU" sz="1600" b="1" dirty="0"/>
              <a:t>минимальной доли </a:t>
            </a:r>
            <a:r>
              <a:rPr lang="ru-RU" sz="1600" dirty="0"/>
              <a:t>средств компенсационных фондов, размещенных на банковских счетах и (или) в банковские депозиты различной срочности в российских кредитных организациях, и во вторую очередь, за счет реализации на организованном рынке ценных бумаг разрешенных активов, в которые можно будет инвестировать средства компенсационных фондов</a:t>
            </a:r>
            <a:r>
              <a:rPr lang="ru-RU" sz="1600" dirty="0" smtClean="0"/>
              <a:t>.</a:t>
            </a:r>
          </a:p>
          <a:p>
            <a:pPr algn="just"/>
            <a:endParaRPr lang="ru-RU" sz="1600" dirty="0"/>
          </a:p>
          <a:p>
            <a:pPr algn="just"/>
            <a:r>
              <a:rPr lang="ru-RU" sz="1600" dirty="0"/>
              <a:t>В целях реализации </a:t>
            </a:r>
            <a:r>
              <a:rPr lang="ru-RU" sz="1600" dirty="0">
                <a:hlinkClick r:id="rId2" action="ppaction://hlinkfile" tooltip="Ссылка на текущий документ"/>
              </a:rPr>
              <a:t>законопроекта</a:t>
            </a:r>
            <a:r>
              <a:rPr lang="ru-RU" sz="1600" dirty="0"/>
              <a:t> предлагается Правительством Российской Федерации установить требования к размещению и инвестированию средств компенсационных фондов саморегулируемых организаций и определить в качестве основных активов инвестирования средств</a:t>
            </a:r>
            <a:r>
              <a:rPr lang="ru-RU" sz="1600" dirty="0" smtClean="0"/>
              <a:t>:</a:t>
            </a:r>
          </a:p>
          <a:p>
            <a:pPr algn="just"/>
            <a:endParaRPr lang="ru-RU" sz="1600" dirty="0"/>
          </a:p>
          <a:p>
            <a:pPr algn="just"/>
            <a:r>
              <a:rPr lang="ru-RU" sz="1600" dirty="0"/>
              <a:t>а) государственные ценные бумаги Российской Федерации, обращающиеся на рынке ценных бумаг или специально выпущенные для размещения средств институциональных инвесторов, а также при их первичном размещении, если условиями выпуска ценных бумаг предусмотрено обращение на организованном рынке ценных бумаг или они специально выпущены для размещения средств институциональных инвесторов, обязательства по которым выражены в валюте Российской Федерации и иностранной валюте</a:t>
            </a:r>
            <a:r>
              <a:rPr lang="ru-RU" sz="1600" dirty="0" smtClean="0"/>
              <a:t>;</a:t>
            </a:r>
          </a:p>
          <a:p>
            <a:pPr algn="just"/>
            <a:endParaRPr lang="ru-RU" sz="1600" dirty="0"/>
          </a:p>
          <a:p>
            <a:pPr algn="just"/>
            <a:r>
              <a:rPr lang="ru-RU" sz="1600" dirty="0"/>
              <a:t>б) государственные ценные бумаги субъектов Российской Федерации, обращающиеся на организованном рынке ценных бумаг, а также при их первичном размещении</a:t>
            </a:r>
            <a:r>
              <a:rPr lang="ru-RU" sz="1600" dirty="0" smtClean="0"/>
              <a:t>;</a:t>
            </a:r>
            <a:endParaRPr lang="ru-RU" sz="1600" dirty="0"/>
          </a:p>
        </p:txBody>
      </p:sp>
    </p:spTree>
    <p:extLst>
      <p:ext uri="{BB962C8B-B14F-4D97-AF65-F5344CB8AC3E}">
        <p14:creationId xmlns:p14="http://schemas.microsoft.com/office/powerpoint/2010/main" val="2674852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556</TotalTime>
  <Words>1523</Words>
  <Application>Microsoft Office PowerPoint</Application>
  <PresentationFormat>Произвольный</PresentationFormat>
  <Paragraphs>202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Официальная</vt:lpstr>
      <vt:lpstr>                    КРУГЛЫЙ СТОЛ  «Вопросы реализации имущественной ответственности членов саморегулируемой организации»  «Компенсационные фонды – имущественная ответственность саморегулируемых организаций перед третьими лицами : размещение и сохранность» </vt:lpstr>
      <vt:lpstr>Презентация PowerPoint</vt:lpstr>
      <vt:lpstr>Список банков (лицензия отозвана)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Комитет по международным отношениям</dc:title>
  <dc:creator>Огнева Инна Николаевна</dc:creator>
  <cp:lastModifiedBy>Баннова</cp:lastModifiedBy>
  <cp:revision>60</cp:revision>
  <cp:lastPrinted>2015-02-11T12:47:41Z</cp:lastPrinted>
  <dcterms:created xsi:type="dcterms:W3CDTF">2014-10-10T07:53:56Z</dcterms:created>
  <dcterms:modified xsi:type="dcterms:W3CDTF">2015-02-11T12:50:44Z</dcterms:modified>
</cp:coreProperties>
</file>